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74" r:id="rId2"/>
    <p:sldId id="275" r:id="rId3"/>
    <p:sldId id="259" r:id="rId4"/>
    <p:sldId id="261" r:id="rId5"/>
    <p:sldId id="262" r:id="rId6"/>
    <p:sldId id="264" r:id="rId7"/>
    <p:sldId id="265" r:id="rId8"/>
    <p:sldId id="276" r:id="rId9"/>
    <p:sldId id="277" r:id="rId10"/>
    <p:sldId id="278" r:id="rId11"/>
    <p:sldId id="269" r:id="rId12"/>
    <p:sldId id="270" r:id="rId13"/>
  </p:sldIdLst>
  <p:sldSz cx="18288000" cy="10287000"/>
  <p:notesSz cx="6858000" cy="9144000"/>
  <p:embeddedFontLst>
    <p:embeddedFont>
      <p:font typeface="Arimo" panose="020B0604020202020204" pitchFamily="34" charset="0"/>
      <p:regular r:id="rId15"/>
    </p:embeddedFont>
    <p:embeddedFont>
      <p:font typeface="Calibri" panose="020F0502020204030204" pitchFamily="34" charset="0"/>
      <p:regular r:id="rId16"/>
      <p:bold r:id="rId17"/>
      <p:italic r:id="rId18"/>
      <p:boldItalic r:id="rId19"/>
    </p:embeddedFont>
    <p:embeddedFont>
      <p:font typeface="Public Sans" pitchFamily="2" charset="77"/>
      <p:regular r:id="rId20"/>
    </p:embeddedFont>
    <p:embeddedFont>
      <p:font typeface="Public Sans Bold" pitchFamily="2" charset="77"/>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03" autoAdjust="0"/>
  </p:normalViewPr>
  <p:slideViewPr>
    <p:cSldViewPr>
      <p:cViewPr>
        <p:scale>
          <a:sx n="41" d="100"/>
          <a:sy n="41" d="100"/>
        </p:scale>
        <p:origin x="2952" y="10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75889-0838-5043-8F46-E55592A32823}" type="datetimeFigureOut">
              <a:rPr lang="en-US" smtClean="0"/>
              <a:t>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73F77-96B2-6449-9A76-AB46F62252BA}" type="slidenum">
              <a:rPr lang="en-US" smtClean="0"/>
              <a:t>‹#›</a:t>
            </a:fld>
            <a:endParaRPr lang="en-US"/>
          </a:p>
        </p:txBody>
      </p:sp>
    </p:spTree>
    <p:extLst>
      <p:ext uri="{BB962C8B-B14F-4D97-AF65-F5344CB8AC3E}">
        <p14:creationId xmlns:p14="http://schemas.microsoft.com/office/powerpoint/2010/main" val="194811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1</a:t>
            </a:fld>
            <a:endParaRPr lang="en-US"/>
          </a:p>
        </p:txBody>
      </p:sp>
    </p:spTree>
    <p:extLst>
      <p:ext uri="{BB962C8B-B14F-4D97-AF65-F5344CB8AC3E}">
        <p14:creationId xmlns:p14="http://schemas.microsoft.com/office/powerpoint/2010/main" val="1239228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a:p>
            <a:r>
              <a:rPr lang="en-US" dirty="0"/>
              <a:t>Moderate equal dist.</a:t>
            </a:r>
          </a:p>
          <a:p>
            <a:r>
              <a:rPr lang="en-US" dirty="0"/>
              <a:t>High Pop and Income = More Stores</a:t>
            </a:r>
          </a:p>
        </p:txBody>
      </p:sp>
      <p:sp>
        <p:nvSpPr>
          <p:cNvPr id="4" name="Slide Number Placeholder 3"/>
          <p:cNvSpPr>
            <a:spLocks noGrp="1"/>
          </p:cNvSpPr>
          <p:nvPr>
            <p:ph type="sldNum" sz="quarter" idx="5"/>
          </p:nvPr>
        </p:nvSpPr>
        <p:spPr/>
        <p:txBody>
          <a:bodyPr/>
          <a:lstStyle/>
          <a:p>
            <a:fld id="{47D73F77-96B2-6449-9A76-AB46F62252BA}" type="slidenum">
              <a:rPr lang="en-US" smtClean="0"/>
              <a:t>10</a:t>
            </a:fld>
            <a:endParaRPr lang="en-US"/>
          </a:p>
        </p:txBody>
      </p:sp>
    </p:spTree>
    <p:extLst>
      <p:ext uri="{BB962C8B-B14F-4D97-AF65-F5344CB8AC3E}">
        <p14:creationId xmlns:p14="http://schemas.microsoft.com/office/powerpoint/2010/main" val="3416551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11</a:t>
            </a:fld>
            <a:endParaRPr lang="en-US"/>
          </a:p>
        </p:txBody>
      </p:sp>
    </p:spTree>
    <p:extLst>
      <p:ext uri="{BB962C8B-B14F-4D97-AF65-F5344CB8AC3E}">
        <p14:creationId xmlns:p14="http://schemas.microsoft.com/office/powerpoint/2010/main" val="3164630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12</a:t>
            </a:fld>
            <a:endParaRPr lang="en-US"/>
          </a:p>
        </p:txBody>
      </p:sp>
    </p:spTree>
    <p:extLst>
      <p:ext uri="{BB962C8B-B14F-4D97-AF65-F5344CB8AC3E}">
        <p14:creationId xmlns:p14="http://schemas.microsoft.com/office/powerpoint/2010/main" val="3799019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2</a:t>
            </a:fld>
            <a:endParaRPr lang="en-US"/>
          </a:p>
        </p:txBody>
      </p:sp>
    </p:spTree>
    <p:extLst>
      <p:ext uri="{BB962C8B-B14F-4D97-AF65-F5344CB8AC3E}">
        <p14:creationId xmlns:p14="http://schemas.microsoft.com/office/powerpoint/2010/main" val="109603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3</a:t>
            </a:fld>
            <a:endParaRPr lang="en-US"/>
          </a:p>
        </p:txBody>
      </p:sp>
    </p:spTree>
    <p:extLst>
      <p:ext uri="{BB962C8B-B14F-4D97-AF65-F5344CB8AC3E}">
        <p14:creationId xmlns:p14="http://schemas.microsoft.com/office/powerpoint/2010/main" val="246456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4</a:t>
            </a:fld>
            <a:endParaRPr lang="en-US"/>
          </a:p>
        </p:txBody>
      </p:sp>
    </p:spTree>
    <p:extLst>
      <p:ext uri="{BB962C8B-B14F-4D97-AF65-F5344CB8AC3E}">
        <p14:creationId xmlns:p14="http://schemas.microsoft.com/office/powerpoint/2010/main" val="202974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Marc</a:t>
            </a:r>
          </a:p>
        </p:txBody>
      </p:sp>
      <p:sp>
        <p:nvSpPr>
          <p:cNvPr id="4" name="Slide Number Placeholder 3"/>
          <p:cNvSpPr>
            <a:spLocks noGrp="1"/>
          </p:cNvSpPr>
          <p:nvPr>
            <p:ph type="sldNum" sz="quarter" idx="5"/>
          </p:nvPr>
        </p:nvSpPr>
        <p:spPr/>
        <p:txBody>
          <a:bodyPr/>
          <a:lstStyle/>
          <a:p>
            <a:fld id="{47D73F77-96B2-6449-9A76-AB46F62252BA}" type="slidenum">
              <a:rPr lang="en-US" smtClean="0"/>
              <a:t>5</a:t>
            </a:fld>
            <a:endParaRPr lang="en-US"/>
          </a:p>
        </p:txBody>
      </p:sp>
    </p:spTree>
    <p:extLst>
      <p:ext uri="{BB962C8B-B14F-4D97-AF65-F5344CB8AC3E}">
        <p14:creationId xmlns:p14="http://schemas.microsoft.com/office/powerpoint/2010/main" val="1380614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p:txBody>
      </p:sp>
      <p:sp>
        <p:nvSpPr>
          <p:cNvPr id="4" name="Slide Number Placeholder 3"/>
          <p:cNvSpPr>
            <a:spLocks noGrp="1"/>
          </p:cNvSpPr>
          <p:nvPr>
            <p:ph type="sldNum" sz="quarter" idx="5"/>
          </p:nvPr>
        </p:nvSpPr>
        <p:spPr/>
        <p:txBody>
          <a:bodyPr/>
          <a:lstStyle/>
          <a:p>
            <a:fld id="{47D73F77-96B2-6449-9A76-AB46F62252BA}" type="slidenum">
              <a:rPr lang="en-US" smtClean="0"/>
              <a:t>6</a:t>
            </a:fld>
            <a:endParaRPr lang="en-US"/>
          </a:p>
        </p:txBody>
      </p:sp>
    </p:spTree>
    <p:extLst>
      <p:ext uri="{BB962C8B-B14F-4D97-AF65-F5344CB8AC3E}">
        <p14:creationId xmlns:p14="http://schemas.microsoft.com/office/powerpoint/2010/main" val="1150162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a:p>
            <a:r>
              <a:rPr lang="en-US" dirty="0"/>
              <a:t>Correlation - Population and Income</a:t>
            </a:r>
          </a:p>
          <a:p>
            <a:r>
              <a:rPr lang="en-US" dirty="0"/>
              <a:t>High Population -&gt; High Income</a:t>
            </a:r>
          </a:p>
        </p:txBody>
      </p:sp>
      <p:sp>
        <p:nvSpPr>
          <p:cNvPr id="4" name="Slide Number Placeholder 3"/>
          <p:cNvSpPr>
            <a:spLocks noGrp="1"/>
          </p:cNvSpPr>
          <p:nvPr>
            <p:ph type="sldNum" sz="quarter" idx="5"/>
          </p:nvPr>
        </p:nvSpPr>
        <p:spPr/>
        <p:txBody>
          <a:bodyPr/>
          <a:lstStyle/>
          <a:p>
            <a:fld id="{47D73F77-96B2-6449-9A76-AB46F62252BA}" type="slidenum">
              <a:rPr lang="en-US" smtClean="0"/>
              <a:t>7</a:t>
            </a:fld>
            <a:endParaRPr lang="en-US"/>
          </a:p>
        </p:txBody>
      </p:sp>
    </p:spTree>
    <p:extLst>
      <p:ext uri="{BB962C8B-B14F-4D97-AF65-F5344CB8AC3E}">
        <p14:creationId xmlns:p14="http://schemas.microsoft.com/office/powerpoint/2010/main" val="71802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a:p>
            <a:r>
              <a:rPr lang="en-US" dirty="0"/>
              <a:t>Weak Negative Correlation</a:t>
            </a:r>
          </a:p>
          <a:p>
            <a:r>
              <a:rPr lang="en-US" dirty="0"/>
              <a:t>Cluster Counties - High FRL, Low Income</a:t>
            </a:r>
          </a:p>
          <a:p>
            <a:r>
              <a:rPr lang="en-US" dirty="0"/>
              <a:t>Income ^ FRL v</a:t>
            </a:r>
          </a:p>
        </p:txBody>
      </p:sp>
      <p:sp>
        <p:nvSpPr>
          <p:cNvPr id="4" name="Slide Number Placeholder 3"/>
          <p:cNvSpPr>
            <a:spLocks noGrp="1"/>
          </p:cNvSpPr>
          <p:nvPr>
            <p:ph type="sldNum" sz="quarter" idx="5"/>
          </p:nvPr>
        </p:nvSpPr>
        <p:spPr/>
        <p:txBody>
          <a:bodyPr/>
          <a:lstStyle/>
          <a:p>
            <a:fld id="{47D73F77-96B2-6449-9A76-AB46F62252BA}" type="slidenum">
              <a:rPr lang="en-US" smtClean="0"/>
              <a:t>8</a:t>
            </a:fld>
            <a:endParaRPr lang="en-US"/>
          </a:p>
        </p:txBody>
      </p:sp>
    </p:spTree>
    <p:extLst>
      <p:ext uri="{BB962C8B-B14F-4D97-AF65-F5344CB8AC3E}">
        <p14:creationId xmlns:p14="http://schemas.microsoft.com/office/powerpoint/2010/main" val="110744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a:p>
            <a:r>
              <a:rPr lang="en-US" dirty="0"/>
              <a:t>Weak Negative Correlation</a:t>
            </a:r>
          </a:p>
          <a:p>
            <a:r>
              <a:rPr lang="en-US" dirty="0"/>
              <a:t>Cluster Counties - High FRL, Low Grocery Count</a:t>
            </a:r>
          </a:p>
          <a:p>
            <a:r>
              <a:rPr lang="en-US" dirty="0"/>
              <a:t>Grocery ^, FRL v</a:t>
            </a:r>
          </a:p>
          <a:p>
            <a:endParaRPr lang="en-US" dirty="0"/>
          </a:p>
        </p:txBody>
      </p:sp>
      <p:sp>
        <p:nvSpPr>
          <p:cNvPr id="4" name="Slide Number Placeholder 3"/>
          <p:cNvSpPr>
            <a:spLocks noGrp="1"/>
          </p:cNvSpPr>
          <p:nvPr>
            <p:ph type="sldNum" sz="quarter" idx="5"/>
          </p:nvPr>
        </p:nvSpPr>
        <p:spPr/>
        <p:txBody>
          <a:bodyPr/>
          <a:lstStyle/>
          <a:p>
            <a:fld id="{47D73F77-96B2-6449-9A76-AB46F62252BA}" type="slidenum">
              <a:rPr lang="en-US" smtClean="0"/>
              <a:t>9</a:t>
            </a:fld>
            <a:endParaRPr lang="en-US"/>
          </a:p>
        </p:txBody>
      </p:sp>
    </p:spTree>
    <p:extLst>
      <p:ext uri="{BB962C8B-B14F-4D97-AF65-F5344CB8AC3E}">
        <p14:creationId xmlns:p14="http://schemas.microsoft.com/office/powerpoint/2010/main" val="2378784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ww.iconfinder.com/icons/115778/quotes_ico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s://www.foodandwine.com/news/produce-section-higher-sales-grocery-shopp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2.jpeg"/><Relationship Id="rId7" Type="http://schemas.openxmlformats.org/officeDocument/2006/relationships/hyperlink" Target="https://www.simplemost.com/7-scientifically-proven-tricks-to-eat-healthier/"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hyperlink" Target="https://www.foodandwine.com/news/produce-section-higher-sales-grocery-shopping" TargetMode="External"/><Relationship Id="rId5" Type="http://schemas.openxmlformats.org/officeDocument/2006/relationships/hyperlink" Target="https://www.iconfinder.com/icons/115778/quotes_icon" TargetMode="External"/><Relationship Id="rId10" Type="http://schemas.openxmlformats.org/officeDocument/2006/relationships/image" Target="../media/image1.jpg"/><Relationship Id="rId4" Type="http://schemas.openxmlformats.org/officeDocument/2006/relationships/image" Target="../media/image3.png"/><Relationship Id="rId9" Type="http://schemas.openxmlformats.org/officeDocument/2006/relationships/hyperlink" Target="https://populationmatters.org/population-matters-statement-ons-population-estimate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developers.google.com/maps" TargetMode="External"/><Relationship Id="rId3" Type="http://schemas.openxmlformats.org/officeDocument/2006/relationships/image" Target="../media/image4.jpeg"/><Relationship Id="rId7" Type="http://schemas.openxmlformats.org/officeDocument/2006/relationships/image" Target="../media/image2.jpeg"/><Relationship Id="rId12" Type="http://schemas.openxmlformats.org/officeDocument/2006/relationships/hyperlink" Target="https://oraapp.doe.k12.ga.us/ows-bin/owa/fte_pack_frl001_public.entry_for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populationmatters.org/population-matters-statement-ons-population-estimates" TargetMode="External"/><Relationship Id="rId11" Type="http://schemas.openxmlformats.org/officeDocument/2006/relationships/hyperlink" Target="https://fred.stlouisfed.org/release/tables?eid=266512&amp;rid=175" TargetMode="External"/><Relationship Id="rId5" Type="http://schemas.openxmlformats.org/officeDocument/2006/relationships/image" Target="../media/image5.jpg"/><Relationship Id="rId10" Type="http://schemas.openxmlformats.org/officeDocument/2006/relationships/hyperlink" Target="https://api.census.gov/data/2019/pep" TargetMode="External"/><Relationship Id="rId4" Type="http://schemas.openxmlformats.org/officeDocument/2006/relationships/hyperlink" Target="https://www.simplemost.com/7-scientifically-proven-tricks-to-eat-healthier/" TargetMode="External"/><Relationship Id="rId9" Type="http://schemas.openxmlformats.org/officeDocument/2006/relationships/hyperlink" Target="https://www.iconfinder.com/icons/115778/quotes_icon"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fred.stlouisfed.org/release/tables?eid=266512&amp;rid=175" TargetMode="External"/><Relationship Id="rId13" Type="http://schemas.openxmlformats.org/officeDocument/2006/relationships/image" Target="../media/image3.png"/><Relationship Id="rId3" Type="http://schemas.openxmlformats.org/officeDocument/2006/relationships/image" Target="../media/image5.jpg"/><Relationship Id="rId7" Type="http://schemas.openxmlformats.org/officeDocument/2006/relationships/hyperlink" Target="https://api.census.gov/data/2019/pep" TargetMode="External"/><Relationship Id="rId12" Type="http://schemas.openxmlformats.org/officeDocument/2006/relationships/hyperlink" Target="https://app.genmymodel.com/editor/edit/_OTlVYHCrEeyzq6ra3GZCdA"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simplemost.com/7-scientifically-proven-tricks-to-eat-healthier/" TargetMode="External"/><Relationship Id="rId11" Type="http://schemas.openxmlformats.org/officeDocument/2006/relationships/image" Target="../media/image6.png"/><Relationship Id="rId5" Type="http://schemas.openxmlformats.org/officeDocument/2006/relationships/image" Target="../media/image4.jpeg"/><Relationship Id="rId10" Type="http://schemas.openxmlformats.org/officeDocument/2006/relationships/hyperlink" Target="https://developers.google.com/maps" TargetMode="External"/><Relationship Id="rId4" Type="http://schemas.openxmlformats.org/officeDocument/2006/relationships/hyperlink" Target="https://populationmatters.org/population-matters-statement-ons-population-estimates" TargetMode="External"/><Relationship Id="rId9" Type="http://schemas.openxmlformats.org/officeDocument/2006/relationships/hyperlink" Target="https://oraapp.doe.k12.ga.us/ows-bin/owa/fte_pack_frl001_public.entry_form" TargetMode="External"/><Relationship Id="rId14" Type="http://schemas.openxmlformats.org/officeDocument/2006/relationships/hyperlink" Target="https://www.iconfinder.com/icons/115778/quotes_icon"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developers.google.com/maps" TargetMode="External"/><Relationship Id="rId13" Type="http://schemas.openxmlformats.org/officeDocument/2006/relationships/image" Target="../media/image3.png"/><Relationship Id="rId3" Type="http://schemas.openxmlformats.org/officeDocument/2006/relationships/hyperlink" Target="https://app.genmymodel.com/editor/edit/_OTlVYHCrEeyzq6ra3GZCdA" TargetMode="External"/><Relationship Id="rId7" Type="http://schemas.openxmlformats.org/officeDocument/2006/relationships/hyperlink" Target="https://oraapp.doe.k12.ga.us/ows-bin/owa/fte_pack_frl001_public.entry_form" TargetMode="External"/><Relationship Id="rId12"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fred.stlouisfed.org/release/tables?eid=266512&amp;rid=175" TargetMode="External"/><Relationship Id="rId11" Type="http://schemas.openxmlformats.org/officeDocument/2006/relationships/image" Target="../media/image9.png"/><Relationship Id="rId5" Type="http://schemas.openxmlformats.org/officeDocument/2006/relationships/hyperlink" Target="https://api.census.gov/data/2019/pep" TargetMode="External"/><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7.png"/><Relationship Id="rId14" Type="http://schemas.openxmlformats.org/officeDocument/2006/relationships/hyperlink" Target="https://www.iconfinder.com/icons/115778/quotes_ico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hyperlink" Target="https://app.genmymodel.com/editor/edit/_OTlVYHCrEeyzq6ra3GZCd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hyperlink" Target="https://www.iconfinder.com/icons/115778/quotes_icon" TargetMode="External"/><Relationship Id="rId4" Type="http://schemas.openxmlformats.org/officeDocument/2006/relationships/image" Target="../media/image8.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grass, different, bunch, assorted&#10;&#10;Description automatically generated">
            <a:extLst>
              <a:ext uri="{FF2B5EF4-FFF2-40B4-BE49-F238E27FC236}">
                <a16:creationId xmlns:a16="http://schemas.microsoft.com/office/drawing/2014/main" id="{3D67E163-BEC8-E840-90F6-A52814BCE82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35" t="-116" r="5325"/>
          <a:stretch/>
        </p:blipFill>
        <p:spPr>
          <a:xfrm>
            <a:off x="6501386" y="0"/>
            <a:ext cx="13002768" cy="10286990"/>
          </a:xfrm>
          <a:prstGeom prst="rect">
            <a:avLst/>
          </a:prstGeom>
        </p:spPr>
      </p:pic>
      <p:sp>
        <p:nvSpPr>
          <p:cNvPr id="3" name="TextBox 2">
            <a:extLst>
              <a:ext uri="{FF2B5EF4-FFF2-40B4-BE49-F238E27FC236}">
                <a16:creationId xmlns:a16="http://schemas.microsoft.com/office/drawing/2014/main" id="{2CCA6A91-7316-BC4E-A33D-17AFD937FF72}"/>
              </a:ext>
            </a:extLst>
          </p:cNvPr>
          <p:cNvSpPr txBox="1"/>
          <p:nvPr/>
        </p:nvSpPr>
        <p:spPr>
          <a:xfrm>
            <a:off x="742372" y="723900"/>
            <a:ext cx="5302829" cy="48062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dirty="0">
                <a:latin typeface="Calibri" panose="020F0502020204030204" pitchFamily="34" charset="0"/>
                <a:ea typeface="+mj-ea"/>
                <a:cs typeface="Calibri" panose="020F0502020204030204" pitchFamily="34" charset="0"/>
              </a:rPr>
              <a:t>Project 3: Visualizing Data</a:t>
            </a:r>
          </a:p>
        </p:txBody>
      </p:sp>
      <p:sp>
        <p:nvSpPr>
          <p:cNvPr id="4" name="TextBox 4">
            <a:extLst>
              <a:ext uri="{FF2B5EF4-FFF2-40B4-BE49-F238E27FC236}">
                <a16:creationId xmlns:a16="http://schemas.microsoft.com/office/drawing/2014/main" id="{11C08DFE-399D-7B4D-AA12-3A0EF71EE360}"/>
              </a:ext>
            </a:extLst>
          </p:cNvPr>
          <p:cNvSpPr txBox="1"/>
          <p:nvPr/>
        </p:nvSpPr>
        <p:spPr>
          <a:xfrm>
            <a:off x="742372" y="5753100"/>
            <a:ext cx="5971032" cy="923330"/>
          </a:xfrm>
          <a:prstGeom prst="rect">
            <a:avLst/>
          </a:prstGeom>
        </p:spPr>
        <p:txBody>
          <a:bodyPr wrap="square" lIns="0" tIns="0" rIns="0" bIns="0" rtlCol="0" anchor="t">
            <a:spAutoFit/>
          </a:bodyPr>
          <a:lstStyle/>
          <a:p>
            <a:pPr>
              <a:lnSpc>
                <a:spcPts val="3600"/>
              </a:lnSpc>
            </a:pPr>
            <a:r>
              <a:rPr lang="en-US" sz="3000" dirty="0">
                <a:solidFill>
                  <a:srgbClr val="9B9B9B"/>
                </a:solidFill>
                <a:latin typeface="Public Sans"/>
              </a:rPr>
              <a:t>The GAP Team:</a:t>
            </a:r>
          </a:p>
          <a:p>
            <a:pPr>
              <a:lnSpc>
                <a:spcPts val="3600"/>
              </a:lnSpc>
            </a:pPr>
            <a:r>
              <a:rPr lang="en-US" sz="3000" dirty="0">
                <a:solidFill>
                  <a:srgbClr val="9B9B9B"/>
                </a:solidFill>
                <a:latin typeface="Public Sans"/>
              </a:rPr>
              <a:t>Shailesh, Marc, Ellis</a:t>
            </a:r>
          </a:p>
        </p:txBody>
      </p:sp>
      <p:pic>
        <p:nvPicPr>
          <p:cNvPr id="5" name="Picture 4">
            <a:extLst>
              <a:ext uri="{FF2B5EF4-FFF2-40B4-BE49-F238E27FC236}">
                <a16:creationId xmlns:a16="http://schemas.microsoft.com/office/drawing/2014/main" id="{A9D1FE79-FFBA-744A-9EFC-8189796E5D71}"/>
              </a:ext>
            </a:extLst>
          </p:cNvPr>
          <p:cNvPicPr>
            <a:picLocks noChangeAspect="1"/>
          </p:cNvPicPr>
          <p:nvPr/>
        </p:nvPicPr>
        <p:blipFill rotWithShape="1">
          <a:blip r:embed="rId5"/>
          <a:srcRect l="63" t="-229" r="37" b="933"/>
          <a:stretch/>
        </p:blipFill>
        <p:spPr>
          <a:xfrm>
            <a:off x="5410200" y="17009328"/>
            <a:ext cx="17670401" cy="11679972"/>
          </a:xfrm>
          <a:prstGeom prst="rect">
            <a:avLst/>
          </a:prstGeom>
        </p:spPr>
      </p:pic>
      <p:pic>
        <p:nvPicPr>
          <p:cNvPr id="6" name="Picture 5" descr="Logo&#10;&#10;Description automatically generated">
            <a:extLst>
              <a:ext uri="{FF2B5EF4-FFF2-40B4-BE49-F238E27FC236}">
                <a16:creationId xmlns:a16="http://schemas.microsoft.com/office/drawing/2014/main" id="{4C790CC1-4F40-BE44-8584-2A7AF7AAAD7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049000" y="2857500"/>
            <a:ext cx="914400" cy="914400"/>
          </a:xfrm>
          <a:prstGeom prst="rect">
            <a:avLst/>
          </a:prstGeom>
        </p:spPr>
      </p:pic>
      <p:sp>
        <p:nvSpPr>
          <p:cNvPr id="7" name="TextBox 6">
            <a:extLst>
              <a:ext uri="{FF2B5EF4-FFF2-40B4-BE49-F238E27FC236}">
                <a16:creationId xmlns:a16="http://schemas.microsoft.com/office/drawing/2014/main" id="{4E5AC677-97C9-B24F-9EE4-825AD9EE8B6F}"/>
              </a:ext>
            </a:extLst>
          </p:cNvPr>
          <p:cNvSpPr txBox="1"/>
          <p:nvPr/>
        </p:nvSpPr>
        <p:spPr>
          <a:xfrm>
            <a:off x="-10591800" y="3796247"/>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 and determine the factors that contribute toward the situation.</a:t>
            </a:r>
          </a:p>
        </p:txBody>
      </p:sp>
      <p:pic>
        <p:nvPicPr>
          <p:cNvPr id="8" name="Picture 7" descr="Logo&#10;&#10;Description automatically generated">
            <a:extLst>
              <a:ext uri="{FF2B5EF4-FFF2-40B4-BE49-F238E27FC236}">
                <a16:creationId xmlns:a16="http://schemas.microsoft.com/office/drawing/2014/main" id="{B7FC44FE-C7E2-3E4A-95BD-E1E589F59AD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0800000">
            <a:off x="-4343400" y="7562849"/>
            <a:ext cx="914400" cy="914400"/>
          </a:xfrm>
          <a:prstGeom prst="rect">
            <a:avLst/>
          </a:prstGeom>
        </p:spPr>
      </p:pic>
      <p:sp>
        <p:nvSpPr>
          <p:cNvPr id="9" name="TextBox 8">
            <a:extLst>
              <a:ext uri="{FF2B5EF4-FFF2-40B4-BE49-F238E27FC236}">
                <a16:creationId xmlns:a16="http://schemas.microsoft.com/office/drawing/2014/main" id="{B3657410-515C-304D-AC90-813FF27EC20E}"/>
              </a:ext>
            </a:extLst>
          </p:cNvPr>
          <p:cNvSpPr txBox="1"/>
          <p:nvPr/>
        </p:nvSpPr>
        <p:spPr>
          <a:xfrm>
            <a:off x="-8458200"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Food Deserts</a:t>
            </a:r>
          </a:p>
        </p:txBody>
      </p:sp>
    </p:spTree>
    <p:extLst>
      <p:ext uri="{BB962C8B-B14F-4D97-AF65-F5344CB8AC3E}">
        <p14:creationId xmlns:p14="http://schemas.microsoft.com/office/powerpoint/2010/main" val="3475458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73303-DFA6-0E40-BF59-750647240999}"/>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3" name="TextBox 2">
            <a:extLst>
              <a:ext uri="{FF2B5EF4-FFF2-40B4-BE49-F238E27FC236}">
                <a16:creationId xmlns:a16="http://schemas.microsoft.com/office/drawing/2014/main" id="{66FEE884-77C3-8F40-8832-2E6CB793ED08}"/>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4" name="TextBox 3">
            <a:extLst>
              <a:ext uri="{FF2B5EF4-FFF2-40B4-BE49-F238E27FC236}">
                <a16:creationId xmlns:a16="http://schemas.microsoft.com/office/drawing/2014/main" id="{A4C9A9D6-A357-C242-8975-03C4591CC0A7}"/>
              </a:ext>
            </a:extLst>
          </p:cNvPr>
          <p:cNvSpPr txBox="1"/>
          <p:nvPr/>
        </p:nvSpPr>
        <p:spPr>
          <a:xfrm>
            <a:off x="-11353800" y="88637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#3</a:t>
            </a:r>
          </a:p>
        </p:txBody>
      </p:sp>
      <p:pic>
        <p:nvPicPr>
          <p:cNvPr id="6" name="Picture 2">
            <a:extLst>
              <a:ext uri="{FF2B5EF4-FFF2-40B4-BE49-F238E27FC236}">
                <a16:creationId xmlns:a16="http://schemas.microsoft.com/office/drawing/2014/main" id="{0F91297A-A9C2-094A-9FED-09DC2515229F}"/>
              </a:ext>
            </a:extLst>
          </p:cNvPr>
          <p:cNvPicPr>
            <a:picLocks noChangeAspect="1"/>
          </p:cNvPicPr>
          <p:nvPr/>
        </p:nvPicPr>
        <p:blipFill>
          <a:blip r:embed="rId3"/>
          <a:srcRect/>
          <a:stretch>
            <a:fillRect/>
          </a:stretch>
        </p:blipFill>
        <p:spPr>
          <a:xfrm>
            <a:off x="2593393" y="1140287"/>
            <a:ext cx="13101214" cy="6179819"/>
          </a:xfrm>
          <a:prstGeom prst="rect">
            <a:avLst/>
          </a:prstGeom>
        </p:spPr>
      </p:pic>
      <p:sp>
        <p:nvSpPr>
          <p:cNvPr id="7" name="TextBox 4">
            <a:extLst>
              <a:ext uri="{FF2B5EF4-FFF2-40B4-BE49-F238E27FC236}">
                <a16:creationId xmlns:a16="http://schemas.microsoft.com/office/drawing/2014/main" id="{7B4FD949-6E70-3A41-9C73-CBFE4100DB10}"/>
              </a:ext>
            </a:extLst>
          </p:cNvPr>
          <p:cNvSpPr txBox="1"/>
          <p:nvPr/>
        </p:nvSpPr>
        <p:spPr>
          <a:xfrm>
            <a:off x="1828800" y="7793714"/>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pic>
        <p:nvPicPr>
          <p:cNvPr id="9" name="Picture 2">
            <a:extLst>
              <a:ext uri="{FF2B5EF4-FFF2-40B4-BE49-F238E27FC236}">
                <a16:creationId xmlns:a16="http://schemas.microsoft.com/office/drawing/2014/main" id="{FE293904-0652-DA4D-B415-6B5F94B602B2}"/>
              </a:ext>
            </a:extLst>
          </p:cNvPr>
          <p:cNvPicPr>
            <a:picLocks noChangeAspect="1"/>
          </p:cNvPicPr>
          <p:nvPr/>
        </p:nvPicPr>
        <p:blipFill>
          <a:blip r:embed="rId4"/>
          <a:srcRect/>
          <a:stretch>
            <a:fillRect/>
          </a:stretch>
        </p:blipFill>
        <p:spPr>
          <a:xfrm>
            <a:off x="-10668000" y="4076805"/>
            <a:ext cx="4022186" cy="1895455"/>
          </a:xfrm>
          <a:prstGeom prst="rect">
            <a:avLst/>
          </a:prstGeom>
        </p:spPr>
      </p:pic>
      <p:sp>
        <p:nvSpPr>
          <p:cNvPr id="10" name="TextBox 4">
            <a:extLst>
              <a:ext uri="{FF2B5EF4-FFF2-40B4-BE49-F238E27FC236}">
                <a16:creationId xmlns:a16="http://schemas.microsoft.com/office/drawing/2014/main" id="{D18A78D7-9B9A-B542-9541-335561AD191B}"/>
              </a:ext>
            </a:extLst>
          </p:cNvPr>
          <p:cNvSpPr txBox="1"/>
          <p:nvPr/>
        </p:nvSpPr>
        <p:spPr>
          <a:xfrm>
            <a:off x="1813560" y="1786890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pic>
        <p:nvPicPr>
          <p:cNvPr id="11" name="Picture 10" descr="Map&#10;&#10;Description automatically generated">
            <a:extLst>
              <a:ext uri="{FF2B5EF4-FFF2-40B4-BE49-F238E27FC236}">
                <a16:creationId xmlns:a16="http://schemas.microsoft.com/office/drawing/2014/main" id="{0BE9C089-F1F5-EF44-93E7-B2BC8A151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68200" y="11315700"/>
            <a:ext cx="1730093" cy="2020168"/>
          </a:xfrm>
          <a:prstGeom prst="rect">
            <a:avLst/>
          </a:prstGeom>
        </p:spPr>
      </p:pic>
      <p:sp>
        <p:nvSpPr>
          <p:cNvPr id="12" name="TextBox 3">
            <a:extLst>
              <a:ext uri="{FF2B5EF4-FFF2-40B4-BE49-F238E27FC236}">
                <a16:creationId xmlns:a16="http://schemas.microsoft.com/office/drawing/2014/main" id="{39EFC975-0353-F844-B7D1-190DE1B0F0C2}"/>
              </a:ext>
            </a:extLst>
          </p:cNvPr>
          <p:cNvSpPr txBox="1"/>
          <p:nvPr/>
        </p:nvSpPr>
        <p:spPr>
          <a:xfrm>
            <a:off x="-6127666" y="4279129"/>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Interactive Heat Map</a:t>
            </a:r>
          </a:p>
        </p:txBody>
      </p:sp>
      <p:sp>
        <p:nvSpPr>
          <p:cNvPr id="13" name="TextBox 12">
            <a:extLst>
              <a:ext uri="{FF2B5EF4-FFF2-40B4-BE49-F238E27FC236}">
                <a16:creationId xmlns:a16="http://schemas.microsoft.com/office/drawing/2014/main" id="{26A17D68-4064-A641-A8F9-76E47538E22F}"/>
              </a:ext>
            </a:extLst>
          </p:cNvPr>
          <p:cNvSpPr txBox="1"/>
          <p:nvPr/>
        </p:nvSpPr>
        <p:spPr>
          <a:xfrm>
            <a:off x="-6239725" y="4889584"/>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spTree>
    <p:extLst>
      <p:ext uri="{BB962C8B-B14F-4D97-AF65-F5344CB8AC3E}">
        <p14:creationId xmlns:p14="http://schemas.microsoft.com/office/powerpoint/2010/main" val="3940573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76630" y="4533045"/>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Interactive Heat Map</a:t>
            </a:r>
          </a:p>
        </p:txBody>
      </p:sp>
      <p:pic>
        <p:nvPicPr>
          <p:cNvPr id="5" name="Picture 4" descr="Map&#10;&#10;Description automatically generated">
            <a:extLst>
              <a:ext uri="{FF2B5EF4-FFF2-40B4-BE49-F238E27FC236}">
                <a16:creationId xmlns:a16="http://schemas.microsoft.com/office/drawing/2014/main" id="{3F2256C1-0D9E-8A41-8041-2D927BDD9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38100"/>
            <a:ext cx="8915400" cy="10410198"/>
          </a:xfrm>
          <a:prstGeom prst="rect">
            <a:avLst/>
          </a:prstGeom>
        </p:spPr>
      </p:pic>
      <p:sp>
        <p:nvSpPr>
          <p:cNvPr id="6" name="TextBox 5">
            <a:extLst>
              <a:ext uri="{FF2B5EF4-FFF2-40B4-BE49-F238E27FC236}">
                <a16:creationId xmlns:a16="http://schemas.microsoft.com/office/drawing/2014/main" id="{97ACB61A-21C0-EB41-8EE7-B1D98A10AA28}"/>
              </a:ext>
            </a:extLst>
          </p:cNvPr>
          <p:cNvSpPr txBox="1"/>
          <p:nvPr/>
        </p:nvSpPr>
        <p:spPr>
          <a:xfrm>
            <a:off x="564571" y="5143500"/>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pic>
        <p:nvPicPr>
          <p:cNvPr id="7" name="Picture 2">
            <a:extLst>
              <a:ext uri="{FF2B5EF4-FFF2-40B4-BE49-F238E27FC236}">
                <a16:creationId xmlns:a16="http://schemas.microsoft.com/office/drawing/2014/main" id="{C5F6582B-7B14-BD47-9739-A6EFB9482F9E}"/>
              </a:ext>
            </a:extLst>
          </p:cNvPr>
          <p:cNvPicPr>
            <a:picLocks noChangeAspect="1"/>
          </p:cNvPicPr>
          <p:nvPr/>
        </p:nvPicPr>
        <p:blipFill>
          <a:blip r:embed="rId4"/>
          <a:srcRect/>
          <a:stretch>
            <a:fillRect/>
          </a:stretch>
        </p:blipFill>
        <p:spPr>
          <a:xfrm>
            <a:off x="-22402800" y="5397415"/>
            <a:ext cx="2029700" cy="957406"/>
          </a:xfrm>
          <a:prstGeom prst="rect">
            <a:avLst/>
          </a:prstGeom>
        </p:spPr>
      </p:pic>
      <p:sp>
        <p:nvSpPr>
          <p:cNvPr id="8" name="TextBox 7">
            <a:extLst>
              <a:ext uri="{FF2B5EF4-FFF2-40B4-BE49-F238E27FC236}">
                <a16:creationId xmlns:a16="http://schemas.microsoft.com/office/drawing/2014/main" id="{8480611F-9633-1440-B95E-AE9BB3D98497}"/>
              </a:ext>
            </a:extLst>
          </p:cNvPr>
          <p:cNvSpPr txBox="1"/>
          <p:nvPr/>
        </p:nvSpPr>
        <p:spPr>
          <a:xfrm>
            <a:off x="0" y="-3844966"/>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9" name="TextBox 8">
            <a:extLst>
              <a:ext uri="{FF2B5EF4-FFF2-40B4-BE49-F238E27FC236}">
                <a16:creationId xmlns:a16="http://schemas.microsoft.com/office/drawing/2014/main" id="{8F20391F-F63E-6049-8E4B-155C80D6365E}"/>
              </a:ext>
            </a:extLst>
          </p:cNvPr>
          <p:cNvSpPr txBox="1"/>
          <p:nvPr/>
        </p:nvSpPr>
        <p:spPr>
          <a:xfrm>
            <a:off x="0" y="-32035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10" name="TextBox 4">
            <a:extLst>
              <a:ext uri="{FF2B5EF4-FFF2-40B4-BE49-F238E27FC236}">
                <a16:creationId xmlns:a16="http://schemas.microsoft.com/office/drawing/2014/main" id="{DC5ED829-569E-1446-85DC-A11BC608C900}"/>
              </a:ext>
            </a:extLst>
          </p:cNvPr>
          <p:cNvSpPr txBox="1"/>
          <p:nvPr/>
        </p:nvSpPr>
        <p:spPr>
          <a:xfrm>
            <a:off x="1111829" y="1946910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sp>
        <p:nvSpPr>
          <p:cNvPr id="11" name="TextBox 3">
            <a:extLst>
              <a:ext uri="{FF2B5EF4-FFF2-40B4-BE49-F238E27FC236}">
                <a16:creationId xmlns:a16="http://schemas.microsoft.com/office/drawing/2014/main" id="{4DA64777-A856-1445-8B6D-1D341CB67409}"/>
              </a:ext>
            </a:extLst>
          </p:cNvPr>
          <p:cNvSpPr txBox="1"/>
          <p:nvPr/>
        </p:nvSpPr>
        <p:spPr>
          <a:xfrm>
            <a:off x="564571" y="11468100"/>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Conclusion</a:t>
            </a:r>
          </a:p>
        </p:txBody>
      </p:sp>
      <p:sp>
        <p:nvSpPr>
          <p:cNvPr id="12" name="TextBox 11">
            <a:extLst>
              <a:ext uri="{FF2B5EF4-FFF2-40B4-BE49-F238E27FC236}">
                <a16:creationId xmlns:a16="http://schemas.microsoft.com/office/drawing/2014/main" id="{C978CC7E-74A5-2A41-A1F4-4C4A2989FDBF}"/>
              </a:ext>
            </a:extLst>
          </p:cNvPr>
          <p:cNvSpPr txBox="1"/>
          <p:nvPr/>
        </p:nvSpPr>
        <p:spPr>
          <a:xfrm>
            <a:off x="564571" y="12055056"/>
            <a:ext cx="6362700" cy="3000821"/>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Areas with higher levels of poverty are more likely to become Food Deserts. Additionally, poorer countries not only have fewer Grocery stores, but they also have larger numbers of Dollar stores and Fast-Food places proportionate to their population.</a:t>
            </a:r>
          </a:p>
        </p:txBody>
      </p:sp>
      <p:pic>
        <p:nvPicPr>
          <p:cNvPr id="13" name="Picture 2">
            <a:extLst>
              <a:ext uri="{FF2B5EF4-FFF2-40B4-BE49-F238E27FC236}">
                <a16:creationId xmlns:a16="http://schemas.microsoft.com/office/drawing/2014/main" id="{04769FE9-3639-D047-A33A-8FCE8FDCBE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55" t="81" r="13704" b="-81"/>
          <a:stretch/>
        </p:blipFill>
        <p:spPr bwMode="auto">
          <a:xfrm>
            <a:off x="25069800" y="4639569"/>
            <a:ext cx="946628" cy="960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6A03871-CB73-E54B-9FDE-E563972F8F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55" t="81" r="13704" b="-81"/>
          <a:stretch/>
        </p:blipFill>
        <p:spPr bwMode="auto">
          <a:xfrm>
            <a:off x="8153400" y="8363"/>
            <a:ext cx="101346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3">
            <a:extLst>
              <a:ext uri="{FF2B5EF4-FFF2-40B4-BE49-F238E27FC236}">
                <a16:creationId xmlns:a16="http://schemas.microsoft.com/office/drawing/2014/main" id="{7C8C0E25-35B4-0342-83B8-C42301114072}"/>
              </a:ext>
            </a:extLst>
          </p:cNvPr>
          <p:cNvSpPr txBox="1"/>
          <p:nvPr/>
        </p:nvSpPr>
        <p:spPr>
          <a:xfrm>
            <a:off x="990600" y="3565944"/>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Conclusion</a:t>
            </a:r>
          </a:p>
        </p:txBody>
      </p:sp>
      <p:sp>
        <p:nvSpPr>
          <p:cNvPr id="15" name="TextBox 14">
            <a:extLst>
              <a:ext uri="{FF2B5EF4-FFF2-40B4-BE49-F238E27FC236}">
                <a16:creationId xmlns:a16="http://schemas.microsoft.com/office/drawing/2014/main" id="{3626EA4E-93B5-DA40-A7AD-AF9DC819C072}"/>
              </a:ext>
            </a:extLst>
          </p:cNvPr>
          <p:cNvSpPr txBox="1"/>
          <p:nvPr/>
        </p:nvSpPr>
        <p:spPr>
          <a:xfrm>
            <a:off x="990600" y="4152900"/>
            <a:ext cx="6362700" cy="3000821"/>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Areas with higher levels of poverty are more likely to become Food Deserts. Additionally, poorer countries not only have fewer Grocery stores, but they also have larger numbers of Dollar stores and Fast-Food places proportionate to their population.</a:t>
            </a:r>
          </a:p>
        </p:txBody>
      </p:sp>
      <p:sp>
        <p:nvSpPr>
          <p:cNvPr id="16" name="TextBox 3">
            <a:extLst>
              <a:ext uri="{FF2B5EF4-FFF2-40B4-BE49-F238E27FC236}">
                <a16:creationId xmlns:a16="http://schemas.microsoft.com/office/drawing/2014/main" id="{1CBBF6BA-B947-9245-8787-9CD7190DA12B}"/>
              </a:ext>
            </a:extLst>
          </p:cNvPr>
          <p:cNvSpPr txBox="1"/>
          <p:nvPr/>
        </p:nvSpPr>
        <p:spPr>
          <a:xfrm>
            <a:off x="-18633141" y="4533045"/>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Interactive Heat Map</a:t>
            </a:r>
          </a:p>
        </p:txBody>
      </p:sp>
      <p:sp>
        <p:nvSpPr>
          <p:cNvPr id="17" name="TextBox 16">
            <a:extLst>
              <a:ext uri="{FF2B5EF4-FFF2-40B4-BE49-F238E27FC236}">
                <a16:creationId xmlns:a16="http://schemas.microsoft.com/office/drawing/2014/main" id="{B4A8030A-A5AB-3F4C-95D4-50332A695640}"/>
              </a:ext>
            </a:extLst>
          </p:cNvPr>
          <p:cNvSpPr txBox="1"/>
          <p:nvPr/>
        </p:nvSpPr>
        <p:spPr>
          <a:xfrm>
            <a:off x="-18745200" y="5143500"/>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pic>
        <p:nvPicPr>
          <p:cNvPr id="18" name="Picture 17" descr="Map&#10;&#10;Description automatically generated">
            <a:extLst>
              <a:ext uri="{FF2B5EF4-FFF2-40B4-BE49-F238E27FC236}">
                <a16:creationId xmlns:a16="http://schemas.microsoft.com/office/drawing/2014/main" id="{2A2B682D-F2DB-0845-A846-7267D7B702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6200" y="-13280475"/>
            <a:ext cx="2532185" cy="295674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a:extLst>
              <a:ext uri="{FF2B5EF4-FFF2-40B4-BE49-F238E27FC236}">
                <a16:creationId xmlns:a16="http://schemas.microsoft.com/office/drawing/2014/main" id="{E9016EB4-969A-E349-9BF5-A955F306ED86}"/>
              </a:ext>
            </a:extLst>
          </p:cNvPr>
          <p:cNvSpPr/>
          <p:nvPr/>
        </p:nvSpPr>
        <p:spPr>
          <a:xfrm>
            <a:off x="0" y="0"/>
            <a:ext cx="18288000" cy="10287000"/>
          </a:xfrm>
          <a:custGeom>
            <a:avLst/>
            <a:gdLst>
              <a:gd name="connsiteX0" fmla="*/ 12891670 w 18288000"/>
              <a:gd name="connsiteY0" fmla="*/ 914400 h 10287000"/>
              <a:gd name="connsiteX1" fmla="*/ 12103192 w 18288000"/>
              <a:gd name="connsiteY1" fmla="*/ 1702878 h 10287000"/>
              <a:gd name="connsiteX2" fmla="*/ 12103192 w 18288000"/>
              <a:gd name="connsiteY2" fmla="*/ 4856693 h 10287000"/>
              <a:gd name="connsiteX3" fmla="*/ 12891670 w 18288000"/>
              <a:gd name="connsiteY3" fmla="*/ 5645171 h 10287000"/>
              <a:gd name="connsiteX4" fmla="*/ 16639232 w 18288000"/>
              <a:gd name="connsiteY4" fmla="*/ 5645171 h 10287000"/>
              <a:gd name="connsiteX5" fmla="*/ 17427710 w 18288000"/>
              <a:gd name="connsiteY5" fmla="*/ 4856693 h 10287000"/>
              <a:gd name="connsiteX6" fmla="*/ 17427710 w 18288000"/>
              <a:gd name="connsiteY6" fmla="*/ 1702878 h 10287000"/>
              <a:gd name="connsiteX7" fmla="*/ 16639232 w 18288000"/>
              <a:gd name="connsiteY7" fmla="*/ 914400 h 10287000"/>
              <a:gd name="connsiteX8" fmla="*/ 1648769 w 18288000"/>
              <a:gd name="connsiteY8" fmla="*/ 914400 h 10287000"/>
              <a:gd name="connsiteX9" fmla="*/ 860291 w 18288000"/>
              <a:gd name="connsiteY9" fmla="*/ 1702878 h 10287000"/>
              <a:gd name="connsiteX10" fmla="*/ 860291 w 18288000"/>
              <a:gd name="connsiteY10" fmla="*/ 4856693 h 10287000"/>
              <a:gd name="connsiteX11" fmla="*/ 1648769 w 18288000"/>
              <a:gd name="connsiteY11" fmla="*/ 5645171 h 10287000"/>
              <a:gd name="connsiteX12" fmla="*/ 5396333 w 18288000"/>
              <a:gd name="connsiteY12" fmla="*/ 5645171 h 10287000"/>
              <a:gd name="connsiteX13" fmla="*/ 6184811 w 18288000"/>
              <a:gd name="connsiteY13" fmla="*/ 4856693 h 10287000"/>
              <a:gd name="connsiteX14" fmla="*/ 6184811 w 18288000"/>
              <a:gd name="connsiteY14" fmla="*/ 1702878 h 10287000"/>
              <a:gd name="connsiteX15" fmla="*/ 5396333 w 18288000"/>
              <a:gd name="connsiteY15" fmla="*/ 914400 h 10287000"/>
              <a:gd name="connsiteX16" fmla="*/ 0 w 18288000"/>
              <a:gd name="connsiteY16" fmla="*/ 0 h 10287000"/>
              <a:gd name="connsiteX17" fmla="*/ 18288000 w 18288000"/>
              <a:gd name="connsiteY17" fmla="*/ 0 h 10287000"/>
              <a:gd name="connsiteX18" fmla="*/ 18288000 w 18288000"/>
              <a:gd name="connsiteY18" fmla="*/ 10287000 h 10287000"/>
              <a:gd name="connsiteX19" fmla="*/ 0 w 18288000"/>
              <a:gd name="connsiteY19"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0" h="10287000">
                <a:moveTo>
                  <a:pt x="12891670" y="914400"/>
                </a:moveTo>
                <a:cubicBezTo>
                  <a:pt x="12456206" y="914400"/>
                  <a:pt x="12103192" y="1267414"/>
                  <a:pt x="12103192" y="1702878"/>
                </a:cubicBezTo>
                <a:lnTo>
                  <a:pt x="12103192" y="4856693"/>
                </a:lnTo>
                <a:cubicBezTo>
                  <a:pt x="12103192" y="5292157"/>
                  <a:pt x="12456206" y="5645171"/>
                  <a:pt x="12891670" y="5645171"/>
                </a:cubicBezTo>
                <a:lnTo>
                  <a:pt x="16639232" y="5645171"/>
                </a:lnTo>
                <a:cubicBezTo>
                  <a:pt x="17074696" y="5645171"/>
                  <a:pt x="17427710" y="5292157"/>
                  <a:pt x="17427710" y="4856693"/>
                </a:cubicBezTo>
                <a:lnTo>
                  <a:pt x="17427710" y="1702878"/>
                </a:lnTo>
                <a:cubicBezTo>
                  <a:pt x="17427710" y="1267414"/>
                  <a:pt x="17074696" y="914400"/>
                  <a:pt x="16639232" y="914400"/>
                </a:cubicBezTo>
                <a:close/>
                <a:moveTo>
                  <a:pt x="1648769" y="914400"/>
                </a:moveTo>
                <a:cubicBezTo>
                  <a:pt x="1213305" y="914400"/>
                  <a:pt x="860291" y="1267414"/>
                  <a:pt x="860291" y="1702878"/>
                </a:cubicBezTo>
                <a:lnTo>
                  <a:pt x="860291" y="4856693"/>
                </a:lnTo>
                <a:cubicBezTo>
                  <a:pt x="860291" y="5292157"/>
                  <a:pt x="1213305" y="5645171"/>
                  <a:pt x="1648769" y="5645171"/>
                </a:cubicBezTo>
                <a:lnTo>
                  <a:pt x="5396333" y="5645171"/>
                </a:lnTo>
                <a:cubicBezTo>
                  <a:pt x="5831797" y="5645171"/>
                  <a:pt x="6184811" y="5292157"/>
                  <a:pt x="6184811" y="4856693"/>
                </a:cubicBezTo>
                <a:lnTo>
                  <a:pt x="6184811" y="1702878"/>
                </a:lnTo>
                <a:cubicBezTo>
                  <a:pt x="6184811" y="1267414"/>
                  <a:pt x="5831797" y="914400"/>
                  <a:pt x="5396333" y="914400"/>
                </a:cubicBezTo>
                <a:close/>
                <a:moveTo>
                  <a:pt x="0" y="0"/>
                </a:moveTo>
                <a:lnTo>
                  <a:pt x="18288000" y="0"/>
                </a:lnTo>
                <a:lnTo>
                  <a:pt x="182880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0B5C7F1C-AF58-8349-80D1-D1E2E5008D92}"/>
              </a:ext>
            </a:extLst>
          </p:cNvPr>
          <p:cNvPicPr>
            <a:picLocks noChangeAspect="1"/>
          </p:cNvPicPr>
          <p:nvPr/>
        </p:nvPicPr>
        <p:blipFill rotWithShape="1">
          <a:blip r:embed="rId3"/>
          <a:srcRect l="63" t="-229" r="37" b="933"/>
          <a:stretch/>
        </p:blipFill>
        <p:spPr>
          <a:xfrm>
            <a:off x="5410200" y="-1410290"/>
            <a:ext cx="17670401" cy="11679972"/>
          </a:xfrm>
          <a:prstGeom prst="rect">
            <a:avLst/>
          </a:prstGeom>
        </p:spPr>
      </p:pic>
      <p:pic>
        <p:nvPicPr>
          <p:cNvPr id="11" name="Picture 10" descr="Logo&#10;&#10;Description automatically generated">
            <a:extLst>
              <a:ext uri="{FF2B5EF4-FFF2-40B4-BE49-F238E27FC236}">
                <a16:creationId xmlns:a16="http://schemas.microsoft.com/office/drawing/2014/main" id="{AE8E3EEE-4662-7840-B6CA-ACD5F264A3B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10800000">
            <a:off x="7086600" y="7562849"/>
            <a:ext cx="914400" cy="914400"/>
          </a:xfrm>
          <a:prstGeom prst="rect">
            <a:avLst/>
          </a:prstGeom>
        </p:spPr>
      </p:pic>
      <p:pic>
        <p:nvPicPr>
          <p:cNvPr id="28" name="Picture 27" descr="A table full of food&#10;&#10;Description automatically generated with low confidence">
            <a:extLst>
              <a:ext uri="{FF2B5EF4-FFF2-40B4-BE49-F238E27FC236}">
                <a16:creationId xmlns:a16="http://schemas.microsoft.com/office/drawing/2014/main" id="{BE16DB5B-6BD4-764C-830D-5AA3CE13DF1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773"/>
          <a:stretch/>
        </p:blipFill>
        <p:spPr>
          <a:xfrm>
            <a:off x="80179" y="13310823"/>
            <a:ext cx="8215158" cy="5519114"/>
          </a:xfrm>
          <a:prstGeom prst="rect">
            <a:avLst/>
          </a:prstGeom>
        </p:spPr>
      </p:pic>
      <p:sp>
        <p:nvSpPr>
          <p:cNvPr id="29" name="Freeform 28">
            <a:extLst>
              <a:ext uri="{FF2B5EF4-FFF2-40B4-BE49-F238E27FC236}">
                <a16:creationId xmlns:a16="http://schemas.microsoft.com/office/drawing/2014/main" id="{5932F8BC-EDC3-1346-A7E5-B6A585D6856D}"/>
              </a:ext>
            </a:extLst>
          </p:cNvPr>
          <p:cNvSpPr/>
          <p:nvPr/>
        </p:nvSpPr>
        <p:spPr>
          <a:xfrm>
            <a:off x="-914400" y="12807889"/>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 name="Picture 29" descr="A crowd of people in a busy city&#10;&#10;Description automatically generated with low confidence">
            <a:extLst>
              <a:ext uri="{FF2B5EF4-FFF2-40B4-BE49-F238E27FC236}">
                <a16:creationId xmlns:a16="http://schemas.microsoft.com/office/drawing/2014/main" id="{77C5248B-6892-AD4A-8E45-0290BBB3D37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201400" y="12243851"/>
            <a:ext cx="11391900" cy="6629400"/>
          </a:xfrm>
          <a:prstGeom prst="rect">
            <a:avLst/>
          </a:prstGeom>
        </p:spPr>
      </p:pic>
      <p:sp>
        <p:nvSpPr>
          <p:cNvPr id="31" name="Freeform 30">
            <a:extLst>
              <a:ext uri="{FF2B5EF4-FFF2-40B4-BE49-F238E27FC236}">
                <a16:creationId xmlns:a16="http://schemas.microsoft.com/office/drawing/2014/main" id="{E51BE3E7-12F7-AE4F-AD78-5CCB9004F83B}"/>
              </a:ext>
            </a:extLst>
          </p:cNvPr>
          <p:cNvSpPr/>
          <p:nvPr/>
        </p:nvSpPr>
        <p:spPr>
          <a:xfrm>
            <a:off x="9309667" y="10636189"/>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icture containing grass, different, bunch, assorted&#10;&#10;Description automatically generated">
            <a:extLst>
              <a:ext uri="{FF2B5EF4-FFF2-40B4-BE49-F238E27FC236}">
                <a16:creationId xmlns:a16="http://schemas.microsoft.com/office/drawing/2014/main" id="{C6F4F0BD-6EF9-254D-8276-6C43780E433B}"/>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235" t="-116" r="5325"/>
          <a:stretch/>
        </p:blipFill>
        <p:spPr>
          <a:xfrm>
            <a:off x="36347400" y="-17308"/>
            <a:ext cx="13002768" cy="10286990"/>
          </a:xfrm>
          <a:prstGeom prst="rect">
            <a:avLst/>
          </a:prstGeom>
        </p:spPr>
      </p:pic>
      <p:sp>
        <p:nvSpPr>
          <p:cNvPr id="5" name="TextBox 4">
            <a:extLst>
              <a:ext uri="{FF2B5EF4-FFF2-40B4-BE49-F238E27FC236}">
                <a16:creationId xmlns:a16="http://schemas.microsoft.com/office/drawing/2014/main" id="{0E23E2E3-9960-0447-AC63-E5EE5EB28699}"/>
              </a:ext>
            </a:extLst>
          </p:cNvPr>
          <p:cNvSpPr txBox="1"/>
          <p:nvPr/>
        </p:nvSpPr>
        <p:spPr>
          <a:xfrm>
            <a:off x="-8458200" y="5753100"/>
            <a:ext cx="5971032" cy="923330"/>
          </a:xfrm>
          <a:prstGeom prst="rect">
            <a:avLst/>
          </a:prstGeom>
        </p:spPr>
        <p:txBody>
          <a:bodyPr wrap="square" lIns="0" tIns="0" rIns="0" bIns="0" rtlCol="0" anchor="t">
            <a:spAutoFit/>
          </a:bodyPr>
          <a:lstStyle/>
          <a:p>
            <a:pPr>
              <a:lnSpc>
                <a:spcPts val="3600"/>
              </a:lnSpc>
            </a:pPr>
            <a:r>
              <a:rPr lang="en-US" sz="3000" dirty="0">
                <a:solidFill>
                  <a:srgbClr val="9B9B9B"/>
                </a:solidFill>
                <a:latin typeface="Public Sans"/>
              </a:rPr>
              <a:t>The GAP Team:</a:t>
            </a:r>
          </a:p>
          <a:p>
            <a:pPr>
              <a:lnSpc>
                <a:spcPts val="3600"/>
              </a:lnSpc>
            </a:pPr>
            <a:r>
              <a:rPr lang="en-US" sz="3000" dirty="0">
                <a:solidFill>
                  <a:srgbClr val="9B9B9B"/>
                </a:solidFill>
                <a:latin typeface="Public Sans"/>
              </a:rPr>
              <a:t>Shailesh, Marc, Ellis</a:t>
            </a:r>
          </a:p>
        </p:txBody>
      </p:sp>
      <p:pic>
        <p:nvPicPr>
          <p:cNvPr id="9" name="Picture 8" descr="Logo&#10;&#10;Description automatically generated">
            <a:extLst>
              <a:ext uri="{FF2B5EF4-FFF2-40B4-BE49-F238E27FC236}">
                <a16:creationId xmlns:a16="http://schemas.microsoft.com/office/drawing/2014/main" id="{F8E82D35-A404-574F-8140-22ACEEAE05E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81000" y="2857500"/>
            <a:ext cx="914400" cy="914400"/>
          </a:xfrm>
          <a:prstGeom prst="rect">
            <a:avLst/>
          </a:prstGeom>
        </p:spPr>
      </p:pic>
      <p:sp>
        <p:nvSpPr>
          <p:cNvPr id="10" name="TextBox 9">
            <a:extLst>
              <a:ext uri="{FF2B5EF4-FFF2-40B4-BE49-F238E27FC236}">
                <a16:creationId xmlns:a16="http://schemas.microsoft.com/office/drawing/2014/main" id="{6DB039D9-29A2-A743-99A7-9095D4423D1B}"/>
              </a:ext>
            </a:extLst>
          </p:cNvPr>
          <p:cNvSpPr txBox="1"/>
          <p:nvPr/>
        </p:nvSpPr>
        <p:spPr>
          <a:xfrm>
            <a:off x="838200" y="3796247"/>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 and determine the factors that contribute toward the situation.</a:t>
            </a:r>
          </a:p>
        </p:txBody>
      </p:sp>
      <p:sp>
        <p:nvSpPr>
          <p:cNvPr id="12" name="TextBox 11">
            <a:extLst>
              <a:ext uri="{FF2B5EF4-FFF2-40B4-BE49-F238E27FC236}">
                <a16:creationId xmlns:a16="http://schemas.microsoft.com/office/drawing/2014/main" id="{C4D488E8-9424-7142-A78C-B1F7A078DDDE}"/>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13" name="TextBox 12">
            <a:extLst>
              <a:ext uri="{FF2B5EF4-FFF2-40B4-BE49-F238E27FC236}">
                <a16:creationId xmlns:a16="http://schemas.microsoft.com/office/drawing/2014/main" id="{DAFA2CFE-9D87-2141-8513-7C3A714F2752}"/>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Food Deserts</a:t>
            </a:r>
          </a:p>
        </p:txBody>
      </p:sp>
      <p:pic>
        <p:nvPicPr>
          <p:cNvPr id="14" name="Picture 13" descr="A table full of food&#10;&#10;Description automatically generated with low confidence">
            <a:extLst>
              <a:ext uri="{FF2B5EF4-FFF2-40B4-BE49-F238E27FC236}">
                <a16:creationId xmlns:a16="http://schemas.microsoft.com/office/drawing/2014/main" id="{0AA34602-A6CA-6E46-A74A-93D20BB5422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1282600" y="-17308"/>
            <a:ext cx="8215158" cy="5476772"/>
          </a:xfrm>
          <a:prstGeom prst="rect">
            <a:avLst/>
          </a:prstGeom>
        </p:spPr>
      </p:pic>
      <p:pic>
        <p:nvPicPr>
          <p:cNvPr id="15" name="Picture 14" descr="A crowd of people in a busy city&#10;&#10;Description automatically generated with low confidence">
            <a:extLst>
              <a:ext uri="{FF2B5EF4-FFF2-40B4-BE49-F238E27FC236}">
                <a16:creationId xmlns:a16="http://schemas.microsoft.com/office/drawing/2014/main" id="{96AE57B7-E75D-744D-B674-1DC6C0112F4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616967" y="-876300"/>
            <a:ext cx="11391900" cy="6629400"/>
          </a:xfrm>
          <a:prstGeom prst="rect">
            <a:avLst/>
          </a:prstGeom>
        </p:spPr>
      </p:pic>
      <p:sp>
        <p:nvSpPr>
          <p:cNvPr id="17" name="TextBox 6">
            <a:extLst>
              <a:ext uri="{FF2B5EF4-FFF2-40B4-BE49-F238E27FC236}">
                <a16:creationId xmlns:a16="http://schemas.microsoft.com/office/drawing/2014/main" id="{8DD05894-BAF9-1745-B067-391DFF403CC8}"/>
              </a:ext>
            </a:extLst>
          </p:cNvPr>
          <p:cNvSpPr txBox="1"/>
          <p:nvPr/>
        </p:nvSpPr>
        <p:spPr>
          <a:xfrm>
            <a:off x="-28481451" y="6082367"/>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18" name="TextBox 8">
            <a:extLst>
              <a:ext uri="{FF2B5EF4-FFF2-40B4-BE49-F238E27FC236}">
                <a16:creationId xmlns:a16="http://schemas.microsoft.com/office/drawing/2014/main" id="{4611B955-BA13-6742-BE40-E44382797A05}"/>
              </a:ext>
            </a:extLst>
          </p:cNvPr>
          <p:cNvSpPr txBox="1"/>
          <p:nvPr/>
        </p:nvSpPr>
        <p:spPr>
          <a:xfrm>
            <a:off x="-28481451" y="7207478"/>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sp>
        <p:nvSpPr>
          <p:cNvPr id="19" name="TextBox 3">
            <a:extLst>
              <a:ext uri="{FF2B5EF4-FFF2-40B4-BE49-F238E27FC236}">
                <a16:creationId xmlns:a16="http://schemas.microsoft.com/office/drawing/2014/main" id="{1C055FFF-B0E0-B04E-9B2B-6247B89701B0}"/>
              </a:ext>
            </a:extLst>
          </p:cNvPr>
          <p:cNvSpPr txBox="1"/>
          <p:nvPr/>
        </p:nvSpPr>
        <p:spPr>
          <a:xfrm>
            <a:off x="37465408" y="6121867"/>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20" name="TextBox 4">
            <a:extLst>
              <a:ext uri="{FF2B5EF4-FFF2-40B4-BE49-F238E27FC236}">
                <a16:creationId xmlns:a16="http://schemas.microsoft.com/office/drawing/2014/main" id="{3584C39B-7661-284F-A47A-023CBBEC5B02}"/>
              </a:ext>
            </a:extLst>
          </p:cNvPr>
          <p:cNvSpPr txBox="1"/>
          <p:nvPr/>
        </p:nvSpPr>
        <p:spPr>
          <a:xfrm>
            <a:off x="37490400" y="7008854"/>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sp>
        <p:nvSpPr>
          <p:cNvPr id="23" name="TextBox 2">
            <a:extLst>
              <a:ext uri="{FF2B5EF4-FFF2-40B4-BE49-F238E27FC236}">
                <a16:creationId xmlns:a16="http://schemas.microsoft.com/office/drawing/2014/main" id="{8648AC68-2F1C-DA45-8917-09A1577D4EDB}"/>
              </a:ext>
            </a:extLst>
          </p:cNvPr>
          <p:cNvSpPr txBox="1"/>
          <p:nvPr/>
        </p:nvSpPr>
        <p:spPr>
          <a:xfrm>
            <a:off x="6522855" y="11625312"/>
            <a:ext cx="5267282" cy="2128788"/>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Why Food Deserts?</a:t>
            </a:r>
          </a:p>
        </p:txBody>
      </p:sp>
    </p:spTree>
    <p:extLst>
      <p:ext uri="{BB962C8B-B14F-4D97-AF65-F5344CB8AC3E}">
        <p14:creationId xmlns:p14="http://schemas.microsoft.com/office/powerpoint/2010/main" val="3009659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table full of food&#10;&#10;Description automatically generated with low confidence">
            <a:extLst>
              <a:ext uri="{FF2B5EF4-FFF2-40B4-BE49-F238E27FC236}">
                <a16:creationId xmlns:a16="http://schemas.microsoft.com/office/drawing/2014/main" id="{403C13A9-1834-8A42-845C-D4C1B672118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73"/>
          <a:stretch/>
        </p:blipFill>
        <p:spPr>
          <a:xfrm>
            <a:off x="-529421" y="502934"/>
            <a:ext cx="8215158" cy="5519114"/>
          </a:xfrm>
          <a:prstGeom prst="rect">
            <a:avLst/>
          </a:prstGeom>
        </p:spPr>
      </p:pic>
      <p:sp>
        <p:nvSpPr>
          <p:cNvPr id="56" name="Freeform 55">
            <a:extLst>
              <a:ext uri="{FF2B5EF4-FFF2-40B4-BE49-F238E27FC236}">
                <a16:creationId xmlns:a16="http://schemas.microsoft.com/office/drawing/2014/main" id="{9DDE6DDD-F474-0E41-A7FE-666050F4D350}"/>
              </a:ext>
            </a:extLst>
          </p:cNvPr>
          <p:cNvSpPr/>
          <p:nvPr/>
        </p:nvSpPr>
        <p:spPr>
          <a:xfrm>
            <a:off x="-1524000" y="0"/>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icture 34" descr="A crowd of people in a busy city&#10;&#10;Description automatically generated with low confidence">
            <a:extLst>
              <a:ext uri="{FF2B5EF4-FFF2-40B4-BE49-F238E27FC236}">
                <a16:creationId xmlns:a16="http://schemas.microsoft.com/office/drawing/2014/main" id="{7E58428F-4BD8-A84D-B163-2FF1629E70B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58601" y="-564038"/>
            <a:ext cx="11391900" cy="6629400"/>
          </a:xfrm>
          <a:prstGeom prst="rect">
            <a:avLst/>
          </a:prstGeom>
        </p:spPr>
      </p:pic>
      <p:sp>
        <p:nvSpPr>
          <p:cNvPr id="57" name="Freeform 56">
            <a:extLst>
              <a:ext uri="{FF2B5EF4-FFF2-40B4-BE49-F238E27FC236}">
                <a16:creationId xmlns:a16="http://schemas.microsoft.com/office/drawing/2014/main" id="{11805348-3808-AE44-A44C-CE1B85E77CD0}"/>
              </a:ext>
            </a:extLst>
          </p:cNvPr>
          <p:cNvSpPr/>
          <p:nvPr/>
        </p:nvSpPr>
        <p:spPr>
          <a:xfrm>
            <a:off x="9766868" y="-2171700"/>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2"/>
          <p:cNvSpPr txBox="1"/>
          <p:nvPr/>
        </p:nvSpPr>
        <p:spPr>
          <a:xfrm>
            <a:off x="6522855" y="6486478"/>
            <a:ext cx="5267282" cy="2128788"/>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Why Food Deserts?</a:t>
            </a:r>
          </a:p>
        </p:txBody>
      </p:sp>
      <p:sp>
        <p:nvSpPr>
          <p:cNvPr id="3" name="TextBox 3"/>
          <p:cNvSpPr txBox="1"/>
          <p:nvPr/>
        </p:nvSpPr>
        <p:spPr>
          <a:xfrm>
            <a:off x="12801600" y="6444214"/>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4" name="TextBox 4"/>
          <p:cNvSpPr txBox="1"/>
          <p:nvPr/>
        </p:nvSpPr>
        <p:spPr>
          <a:xfrm>
            <a:off x="12826592" y="7331201"/>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sp>
        <p:nvSpPr>
          <p:cNvPr id="6" name="TextBox 6"/>
          <p:cNvSpPr txBox="1"/>
          <p:nvPr/>
        </p:nvSpPr>
        <p:spPr>
          <a:xfrm>
            <a:off x="1558698" y="6206089"/>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8" name="TextBox 8"/>
          <p:cNvSpPr txBox="1"/>
          <p:nvPr/>
        </p:nvSpPr>
        <p:spPr>
          <a:xfrm>
            <a:off x="1558698" y="7331200"/>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pic>
        <p:nvPicPr>
          <p:cNvPr id="44" name="Picture 43">
            <a:extLst>
              <a:ext uri="{FF2B5EF4-FFF2-40B4-BE49-F238E27FC236}">
                <a16:creationId xmlns:a16="http://schemas.microsoft.com/office/drawing/2014/main" id="{872DF08D-2B8B-D944-B9D8-F4EAAE8E0B40}"/>
              </a:ext>
            </a:extLst>
          </p:cNvPr>
          <p:cNvPicPr>
            <a:picLocks noChangeAspect="1"/>
          </p:cNvPicPr>
          <p:nvPr/>
        </p:nvPicPr>
        <p:blipFill rotWithShape="1">
          <a:blip r:embed="rId7"/>
          <a:srcRect l="63" t="-229" r="37" b="933"/>
          <a:stretch/>
        </p:blipFill>
        <p:spPr>
          <a:xfrm>
            <a:off x="5380100" y="-22314692"/>
            <a:ext cx="17670401" cy="11679972"/>
          </a:xfrm>
          <a:prstGeom prst="rect">
            <a:avLst/>
          </a:prstGeom>
        </p:spPr>
      </p:pic>
      <p:pic>
        <p:nvPicPr>
          <p:cNvPr id="45" name="Picture 44" descr="Logo&#10;&#10;Description automatically generated">
            <a:extLst>
              <a:ext uri="{FF2B5EF4-FFF2-40B4-BE49-F238E27FC236}">
                <a16:creationId xmlns:a16="http://schemas.microsoft.com/office/drawing/2014/main" id="{6DE5F035-05B6-0643-9E1F-85A9652BC65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1000" y="-20230510"/>
            <a:ext cx="914400" cy="914400"/>
          </a:xfrm>
          <a:prstGeom prst="rect">
            <a:avLst/>
          </a:prstGeom>
        </p:spPr>
      </p:pic>
      <p:sp>
        <p:nvSpPr>
          <p:cNvPr id="46" name="TextBox 45">
            <a:extLst>
              <a:ext uri="{FF2B5EF4-FFF2-40B4-BE49-F238E27FC236}">
                <a16:creationId xmlns:a16="http://schemas.microsoft.com/office/drawing/2014/main" id="{AAD828D6-50F4-534E-8E99-F35697CF7E86}"/>
              </a:ext>
            </a:extLst>
          </p:cNvPr>
          <p:cNvSpPr txBox="1"/>
          <p:nvPr/>
        </p:nvSpPr>
        <p:spPr>
          <a:xfrm>
            <a:off x="-13792200" y="4967573"/>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 and determine the factors that contribute toward the situation.</a:t>
            </a:r>
          </a:p>
        </p:txBody>
      </p:sp>
      <p:pic>
        <p:nvPicPr>
          <p:cNvPr id="47" name="Picture 46" descr="Logo&#10;&#10;Description automatically generated">
            <a:extLst>
              <a:ext uri="{FF2B5EF4-FFF2-40B4-BE49-F238E27FC236}">
                <a16:creationId xmlns:a16="http://schemas.microsoft.com/office/drawing/2014/main" id="{18D7057F-8AC1-3440-B06A-C30B3FAA991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800000">
            <a:off x="7086600" y="12096231"/>
            <a:ext cx="914400" cy="914400"/>
          </a:xfrm>
          <a:prstGeom prst="rect">
            <a:avLst/>
          </a:prstGeom>
        </p:spPr>
      </p:pic>
      <p:sp>
        <p:nvSpPr>
          <p:cNvPr id="48" name="TextBox 47">
            <a:extLst>
              <a:ext uri="{FF2B5EF4-FFF2-40B4-BE49-F238E27FC236}">
                <a16:creationId xmlns:a16="http://schemas.microsoft.com/office/drawing/2014/main" id="{6582ED7C-A651-CF4A-9670-DA342D0673C8}"/>
              </a:ext>
            </a:extLst>
          </p:cNvPr>
          <p:cNvSpPr txBox="1"/>
          <p:nvPr/>
        </p:nvSpPr>
        <p:spPr>
          <a:xfrm>
            <a:off x="-11973065" y="194137"/>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49" name="TextBox 48">
            <a:extLst>
              <a:ext uri="{FF2B5EF4-FFF2-40B4-BE49-F238E27FC236}">
                <a16:creationId xmlns:a16="http://schemas.microsoft.com/office/drawing/2014/main" id="{45A59930-E1B0-434F-97F8-57F5AB523B4E}"/>
              </a:ext>
            </a:extLst>
          </p:cNvPr>
          <p:cNvSpPr txBox="1"/>
          <p:nvPr/>
        </p:nvSpPr>
        <p:spPr>
          <a:xfrm>
            <a:off x="-11973065" y="835571"/>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Food Deserts</a:t>
            </a:r>
          </a:p>
        </p:txBody>
      </p:sp>
      <p:sp>
        <p:nvSpPr>
          <p:cNvPr id="58" name="TextBox 2">
            <a:extLst>
              <a:ext uri="{FF2B5EF4-FFF2-40B4-BE49-F238E27FC236}">
                <a16:creationId xmlns:a16="http://schemas.microsoft.com/office/drawing/2014/main" id="{949B43CD-09C3-634D-8DFA-FF857BB4E721}"/>
              </a:ext>
            </a:extLst>
          </p:cNvPr>
          <p:cNvSpPr txBox="1"/>
          <p:nvPr/>
        </p:nvSpPr>
        <p:spPr>
          <a:xfrm>
            <a:off x="533400" y="-1485900"/>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Process</a:t>
            </a:r>
          </a:p>
        </p:txBody>
      </p:sp>
      <p:sp>
        <p:nvSpPr>
          <p:cNvPr id="65" name="TextBox 3">
            <a:extLst>
              <a:ext uri="{FF2B5EF4-FFF2-40B4-BE49-F238E27FC236}">
                <a16:creationId xmlns:a16="http://schemas.microsoft.com/office/drawing/2014/main" id="{786B08D0-46F9-E344-B76A-235B692695EB}"/>
              </a:ext>
            </a:extLst>
          </p:cNvPr>
          <p:cNvSpPr txBox="1"/>
          <p:nvPr/>
        </p:nvSpPr>
        <p:spPr>
          <a:xfrm>
            <a:off x="-13504863"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PROGRAMMING</a:t>
            </a:r>
          </a:p>
        </p:txBody>
      </p:sp>
      <p:sp>
        <p:nvSpPr>
          <p:cNvPr id="66" name="TextBox 4">
            <a:extLst>
              <a:ext uri="{FF2B5EF4-FFF2-40B4-BE49-F238E27FC236}">
                <a16:creationId xmlns:a16="http://schemas.microsoft.com/office/drawing/2014/main" id="{9CFE8C24-93ED-C14B-A836-4CA1A1BAC868}"/>
              </a:ext>
            </a:extLst>
          </p:cNvPr>
          <p:cNvSpPr txBox="1"/>
          <p:nvPr/>
        </p:nvSpPr>
        <p:spPr>
          <a:xfrm>
            <a:off x="-10529888" y="5489543"/>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Python</a:t>
            </a:r>
          </a:p>
          <a:p>
            <a:pPr marL="518160" lvl="1" indent="-259080">
              <a:lnSpc>
                <a:spcPts val="3359"/>
              </a:lnSpc>
              <a:buFont typeface="Arial"/>
              <a:buChar char="•"/>
            </a:pPr>
            <a:r>
              <a:rPr lang="en-US" sz="2400" dirty="0">
                <a:solidFill>
                  <a:srgbClr val="9B9B9B"/>
                </a:solidFill>
                <a:latin typeface="Arimo"/>
              </a:rPr>
              <a:t>Plotly</a:t>
            </a:r>
          </a:p>
          <a:p>
            <a:pPr marL="518160" lvl="1" indent="-259080">
              <a:lnSpc>
                <a:spcPts val="3359"/>
              </a:lnSpc>
              <a:buFont typeface="Arial"/>
              <a:buChar char="•"/>
            </a:pPr>
            <a:r>
              <a:rPr lang="en-US" sz="2400" dirty="0">
                <a:solidFill>
                  <a:srgbClr val="9B9B9B"/>
                </a:solidFill>
                <a:latin typeface="Arimo"/>
              </a:rPr>
              <a:t>Dash</a:t>
            </a:r>
          </a:p>
          <a:p>
            <a:pPr marL="518160" lvl="1" indent="-259080" algn="l">
              <a:lnSpc>
                <a:spcPts val="3359"/>
              </a:lnSpc>
              <a:buFont typeface="Arial"/>
              <a:buChar char="•"/>
            </a:pPr>
            <a:r>
              <a:rPr lang="en-US" sz="2400" dirty="0">
                <a:solidFill>
                  <a:srgbClr val="9B9B9B"/>
                </a:solidFill>
                <a:latin typeface="Arimo"/>
              </a:rPr>
              <a:t>JavaScript</a:t>
            </a:r>
          </a:p>
        </p:txBody>
      </p:sp>
      <p:sp>
        <p:nvSpPr>
          <p:cNvPr id="67" name="TextBox 6">
            <a:extLst>
              <a:ext uri="{FF2B5EF4-FFF2-40B4-BE49-F238E27FC236}">
                <a16:creationId xmlns:a16="http://schemas.microsoft.com/office/drawing/2014/main" id="{DBD077EE-F4C3-7049-BEF3-81728449FEBA}"/>
              </a:ext>
            </a:extLst>
          </p:cNvPr>
          <p:cNvSpPr txBox="1"/>
          <p:nvPr/>
        </p:nvSpPr>
        <p:spPr>
          <a:xfrm>
            <a:off x="-16857663" y="76434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MUNGING</a:t>
            </a:r>
          </a:p>
        </p:txBody>
      </p:sp>
      <p:sp>
        <p:nvSpPr>
          <p:cNvPr id="68" name="TextBox 7">
            <a:extLst>
              <a:ext uri="{FF2B5EF4-FFF2-40B4-BE49-F238E27FC236}">
                <a16:creationId xmlns:a16="http://schemas.microsoft.com/office/drawing/2014/main" id="{659151BD-DE4F-C441-BA13-9676C5FF5EDD}"/>
              </a:ext>
            </a:extLst>
          </p:cNvPr>
          <p:cNvSpPr txBox="1"/>
          <p:nvPr/>
        </p:nvSpPr>
        <p:spPr>
          <a:xfrm>
            <a:off x="-13703414" y="8147970"/>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Combine</a:t>
            </a:r>
          </a:p>
          <a:p>
            <a:pPr marL="518160" lvl="1" indent="-259080">
              <a:lnSpc>
                <a:spcPts val="3359"/>
              </a:lnSpc>
              <a:buFont typeface="Arial"/>
              <a:buChar char="•"/>
            </a:pPr>
            <a:r>
              <a:rPr lang="en-US" sz="2400" dirty="0">
                <a:solidFill>
                  <a:srgbClr val="9B9B9B"/>
                </a:solidFill>
                <a:latin typeface="Arimo"/>
              </a:rPr>
              <a:t>Sort</a:t>
            </a:r>
          </a:p>
          <a:p>
            <a:pPr marL="518160" lvl="1" indent="-259080" algn="l">
              <a:lnSpc>
                <a:spcPts val="3359"/>
              </a:lnSpc>
              <a:buFont typeface="Arial"/>
              <a:buChar char="•"/>
            </a:pPr>
            <a:r>
              <a:rPr lang="en-US" sz="2400" dirty="0">
                <a:solidFill>
                  <a:srgbClr val="9B9B9B"/>
                </a:solidFill>
                <a:latin typeface="Arimo"/>
              </a:rPr>
              <a:t>Clean (Remove Duplicates and Drop Columns)</a:t>
            </a:r>
          </a:p>
        </p:txBody>
      </p:sp>
      <p:sp>
        <p:nvSpPr>
          <p:cNvPr id="69" name="TextBox 15">
            <a:extLst>
              <a:ext uri="{FF2B5EF4-FFF2-40B4-BE49-F238E27FC236}">
                <a16:creationId xmlns:a16="http://schemas.microsoft.com/office/drawing/2014/main" id="{EE6D1243-A823-9F4F-BBDA-D36A0C5FC54E}"/>
              </a:ext>
            </a:extLst>
          </p:cNvPr>
          <p:cNvSpPr txBox="1"/>
          <p:nvPr/>
        </p:nvSpPr>
        <p:spPr>
          <a:xfrm>
            <a:off x="-10304463" y="213447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SOURCES</a:t>
            </a:r>
          </a:p>
        </p:txBody>
      </p:sp>
      <p:sp>
        <p:nvSpPr>
          <p:cNvPr id="71" name="TextBox 17">
            <a:extLst>
              <a:ext uri="{FF2B5EF4-FFF2-40B4-BE49-F238E27FC236}">
                <a16:creationId xmlns:a16="http://schemas.microsoft.com/office/drawing/2014/main" id="{0DBC35FC-0D1C-EE49-B94C-3BE81D50CB88}"/>
              </a:ext>
            </a:extLst>
          </p:cNvPr>
          <p:cNvSpPr txBox="1"/>
          <p:nvPr/>
        </p:nvSpPr>
        <p:spPr>
          <a:xfrm>
            <a:off x="-11734800"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01</a:t>
            </a:r>
          </a:p>
        </p:txBody>
      </p:sp>
      <p:sp>
        <p:nvSpPr>
          <p:cNvPr id="72" name="TextBox 17">
            <a:extLst>
              <a:ext uri="{FF2B5EF4-FFF2-40B4-BE49-F238E27FC236}">
                <a16:creationId xmlns:a16="http://schemas.microsoft.com/office/drawing/2014/main" id="{D95E816E-99C8-724A-B362-C078DCBF2D4F}"/>
              </a:ext>
            </a:extLst>
          </p:cNvPr>
          <p:cNvSpPr txBox="1"/>
          <p:nvPr/>
        </p:nvSpPr>
        <p:spPr>
          <a:xfrm>
            <a:off x="-14935200"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02</a:t>
            </a:r>
          </a:p>
        </p:txBody>
      </p:sp>
      <p:sp>
        <p:nvSpPr>
          <p:cNvPr id="73" name="TextBox 17">
            <a:extLst>
              <a:ext uri="{FF2B5EF4-FFF2-40B4-BE49-F238E27FC236}">
                <a16:creationId xmlns:a16="http://schemas.microsoft.com/office/drawing/2014/main" id="{67F010B7-C770-4E4A-969A-F423C0640D50}"/>
              </a:ext>
            </a:extLst>
          </p:cNvPr>
          <p:cNvSpPr txBox="1"/>
          <p:nvPr/>
        </p:nvSpPr>
        <p:spPr>
          <a:xfrm>
            <a:off x="-18288000" y="764155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03</a:t>
            </a:r>
          </a:p>
        </p:txBody>
      </p:sp>
      <p:sp>
        <p:nvSpPr>
          <p:cNvPr id="83" name="TextBox 9">
            <a:extLst>
              <a:ext uri="{FF2B5EF4-FFF2-40B4-BE49-F238E27FC236}">
                <a16:creationId xmlns:a16="http://schemas.microsoft.com/office/drawing/2014/main" id="{D0CC64A7-5954-2E47-92B2-A46BC63CB9FB}"/>
              </a:ext>
            </a:extLst>
          </p:cNvPr>
          <p:cNvSpPr txBox="1"/>
          <p:nvPr/>
        </p:nvSpPr>
        <p:spPr>
          <a:xfrm>
            <a:off x="35966400"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VISUALIZATIONS</a:t>
            </a:r>
          </a:p>
        </p:txBody>
      </p:sp>
      <p:sp>
        <p:nvSpPr>
          <p:cNvPr id="84" name="TextBox 10">
            <a:extLst>
              <a:ext uri="{FF2B5EF4-FFF2-40B4-BE49-F238E27FC236}">
                <a16:creationId xmlns:a16="http://schemas.microsoft.com/office/drawing/2014/main" id="{64581079-D70A-B044-AF4D-4BAA901B51AC}"/>
              </a:ext>
            </a:extLst>
          </p:cNvPr>
          <p:cNvSpPr txBox="1"/>
          <p:nvPr/>
        </p:nvSpPr>
        <p:spPr>
          <a:xfrm>
            <a:off x="31591250" y="5489543"/>
            <a:ext cx="4861152" cy="170578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Bar-Line Combo Chart</a:t>
            </a:r>
          </a:p>
          <a:p>
            <a:pPr marL="518160" lvl="1" indent="-259080">
              <a:lnSpc>
                <a:spcPts val="3359"/>
              </a:lnSpc>
              <a:buFont typeface="Arial"/>
              <a:buChar char="•"/>
            </a:pPr>
            <a:r>
              <a:rPr lang="en-US" sz="2400" dirty="0">
                <a:solidFill>
                  <a:srgbClr val="9B9B9B"/>
                </a:solidFill>
                <a:latin typeface="Public Sans"/>
              </a:rPr>
              <a:t>Stacked Bar Chart</a:t>
            </a:r>
          </a:p>
          <a:p>
            <a:pPr marL="518160" lvl="1" indent="-259080" algn="l">
              <a:lnSpc>
                <a:spcPts val="3359"/>
              </a:lnSpc>
              <a:buFont typeface="Arial"/>
              <a:buChar char="•"/>
            </a:pPr>
            <a:r>
              <a:rPr lang="en-US" sz="2400" dirty="0">
                <a:solidFill>
                  <a:srgbClr val="9B9B9B"/>
                </a:solidFill>
                <a:latin typeface="Public Sans"/>
              </a:rPr>
              <a:t>Scatter Plot</a:t>
            </a:r>
          </a:p>
          <a:p>
            <a:pPr marL="518160" lvl="1" indent="-259080" algn="l">
              <a:lnSpc>
                <a:spcPts val="3359"/>
              </a:lnSpc>
              <a:buFont typeface="Arial"/>
              <a:buChar char="•"/>
            </a:pPr>
            <a:r>
              <a:rPr lang="en-US" sz="2400" dirty="0">
                <a:solidFill>
                  <a:srgbClr val="9B9B9B"/>
                </a:solidFill>
                <a:latin typeface="Public Sans"/>
              </a:rPr>
              <a:t>Heat Map</a:t>
            </a:r>
          </a:p>
        </p:txBody>
      </p:sp>
      <p:sp>
        <p:nvSpPr>
          <p:cNvPr id="85" name="TextBox 12">
            <a:extLst>
              <a:ext uri="{FF2B5EF4-FFF2-40B4-BE49-F238E27FC236}">
                <a16:creationId xmlns:a16="http://schemas.microsoft.com/office/drawing/2014/main" id="{26A77A33-0766-5840-A850-08F678FE434F}"/>
              </a:ext>
            </a:extLst>
          </p:cNvPr>
          <p:cNvSpPr txBox="1"/>
          <p:nvPr/>
        </p:nvSpPr>
        <p:spPr>
          <a:xfrm>
            <a:off x="41452800" y="764967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WEB DEVELOPMENT</a:t>
            </a:r>
          </a:p>
        </p:txBody>
      </p:sp>
      <p:sp>
        <p:nvSpPr>
          <p:cNvPr id="86" name="TextBox 13">
            <a:extLst>
              <a:ext uri="{FF2B5EF4-FFF2-40B4-BE49-F238E27FC236}">
                <a16:creationId xmlns:a16="http://schemas.microsoft.com/office/drawing/2014/main" id="{C83FD5EF-0505-F84E-B125-25274AEC118D}"/>
              </a:ext>
            </a:extLst>
          </p:cNvPr>
          <p:cNvSpPr txBox="1"/>
          <p:nvPr/>
        </p:nvSpPr>
        <p:spPr>
          <a:xfrm>
            <a:off x="37277448" y="8176879"/>
            <a:ext cx="4861152" cy="834390"/>
          </a:xfrm>
          <a:prstGeom prst="rect">
            <a:avLst/>
          </a:prstGeom>
        </p:spPr>
        <p:txBody>
          <a:bodyPr lIns="0" tIns="0" rIns="0" bIns="0" rtlCol="0" anchor="t">
            <a:spAutoFit/>
          </a:bodyPr>
          <a:lstStyle/>
          <a:p>
            <a:pPr>
              <a:lnSpc>
                <a:spcPts val="3359"/>
              </a:lnSpc>
            </a:pPr>
            <a:r>
              <a:rPr lang="en-US" sz="2400" dirty="0">
                <a:solidFill>
                  <a:srgbClr val="FF0000"/>
                </a:solidFill>
                <a:latin typeface="Public Sans"/>
              </a:rPr>
              <a:t>&lt;Briefly elaborate on what</a:t>
            </a:r>
          </a:p>
          <a:p>
            <a:pPr marL="0" lvl="0" indent="0" algn="l">
              <a:lnSpc>
                <a:spcPts val="3359"/>
              </a:lnSpc>
              <a:spcBef>
                <a:spcPct val="0"/>
              </a:spcBef>
            </a:pPr>
            <a:r>
              <a:rPr lang="en-US" sz="2400" dirty="0">
                <a:solidFill>
                  <a:srgbClr val="FF0000"/>
                </a:solidFill>
                <a:latin typeface="Public Sans"/>
              </a:rPr>
              <a:t>you want to discuss.&gt;</a:t>
            </a:r>
          </a:p>
        </p:txBody>
      </p:sp>
      <p:sp>
        <p:nvSpPr>
          <p:cNvPr id="87" name="TextBox 18">
            <a:extLst>
              <a:ext uri="{FF2B5EF4-FFF2-40B4-BE49-F238E27FC236}">
                <a16:creationId xmlns:a16="http://schemas.microsoft.com/office/drawing/2014/main" id="{E140C9EA-5B97-E34F-9DC7-45A1D7C86DEF}"/>
              </a:ext>
            </a:extLst>
          </p:cNvPr>
          <p:cNvSpPr txBox="1"/>
          <p:nvPr/>
        </p:nvSpPr>
        <p:spPr>
          <a:xfrm>
            <a:off x="30480000" y="213090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DATABASE</a:t>
            </a:r>
          </a:p>
        </p:txBody>
      </p:sp>
      <p:sp>
        <p:nvSpPr>
          <p:cNvPr id="88" name="TextBox 19">
            <a:extLst>
              <a:ext uri="{FF2B5EF4-FFF2-40B4-BE49-F238E27FC236}">
                <a16:creationId xmlns:a16="http://schemas.microsoft.com/office/drawing/2014/main" id="{5575A0C3-0D2C-7748-B2BF-2B15CFDD8CC0}"/>
              </a:ext>
            </a:extLst>
          </p:cNvPr>
          <p:cNvSpPr txBox="1"/>
          <p:nvPr/>
        </p:nvSpPr>
        <p:spPr>
          <a:xfrm>
            <a:off x="26323812" y="2664308"/>
            <a:ext cx="4861152" cy="833754"/>
          </a:xfrm>
          <a:prstGeom prst="rect">
            <a:avLst/>
          </a:prstGeom>
        </p:spPr>
        <p:txBody>
          <a:bodyPr lIns="0" tIns="0" rIns="0" bIns="0" rtlCol="0" anchor="t">
            <a:spAutoFit/>
          </a:bodyPr>
          <a:lstStyle/>
          <a:p>
            <a:pPr marL="342900" indent="-342900">
              <a:lnSpc>
                <a:spcPts val="3359"/>
              </a:lnSpc>
              <a:spcBef>
                <a:spcPct val="0"/>
              </a:spcBef>
              <a:buFont typeface="Arial" panose="020B0604020202020204" pitchFamily="34" charset="0"/>
              <a:buChar char="•"/>
            </a:pPr>
            <a:r>
              <a:rPr lang="en-US" sz="2400" dirty="0">
                <a:solidFill>
                  <a:srgbClr val="9B9B9B"/>
                </a:solidFill>
                <a:latin typeface="Public Sans"/>
              </a:rPr>
              <a:t>Prostgre SQL</a:t>
            </a:r>
          </a:p>
          <a:p>
            <a:pPr marL="342900" lvl="0" indent="-342900" algn="l">
              <a:lnSpc>
                <a:spcPts val="3359"/>
              </a:lnSpc>
              <a:spcBef>
                <a:spcPct val="0"/>
              </a:spcBef>
              <a:buFont typeface="Arial" panose="020B0604020202020204" pitchFamily="34" charset="0"/>
              <a:buChar char="•"/>
            </a:pPr>
            <a:r>
              <a:rPr lang="en-US" sz="2400" dirty="0">
                <a:solidFill>
                  <a:srgbClr val="9B9B9B"/>
                </a:solidFill>
                <a:latin typeface="Public Sans"/>
              </a:rPr>
              <a:t>Plan &amp; Construct Schema</a:t>
            </a:r>
          </a:p>
        </p:txBody>
      </p:sp>
      <p:sp>
        <p:nvSpPr>
          <p:cNvPr id="89" name="TextBox 17">
            <a:extLst>
              <a:ext uri="{FF2B5EF4-FFF2-40B4-BE49-F238E27FC236}">
                <a16:creationId xmlns:a16="http://schemas.microsoft.com/office/drawing/2014/main" id="{DF9B5965-78CB-1C43-A003-22C85DE7BD5B}"/>
              </a:ext>
            </a:extLst>
          </p:cNvPr>
          <p:cNvSpPr txBox="1"/>
          <p:nvPr/>
        </p:nvSpPr>
        <p:spPr>
          <a:xfrm>
            <a:off x="29056126"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04</a:t>
            </a:r>
          </a:p>
        </p:txBody>
      </p:sp>
      <p:sp>
        <p:nvSpPr>
          <p:cNvPr id="90" name="TextBox 17">
            <a:extLst>
              <a:ext uri="{FF2B5EF4-FFF2-40B4-BE49-F238E27FC236}">
                <a16:creationId xmlns:a16="http://schemas.microsoft.com/office/drawing/2014/main" id="{68961F5A-AD70-924F-9FEF-83FC5E283420}"/>
              </a:ext>
            </a:extLst>
          </p:cNvPr>
          <p:cNvSpPr txBox="1"/>
          <p:nvPr/>
        </p:nvSpPr>
        <p:spPr>
          <a:xfrm>
            <a:off x="34542526"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05</a:t>
            </a:r>
          </a:p>
        </p:txBody>
      </p:sp>
      <p:sp>
        <p:nvSpPr>
          <p:cNvPr id="91" name="TextBox 17">
            <a:extLst>
              <a:ext uri="{FF2B5EF4-FFF2-40B4-BE49-F238E27FC236}">
                <a16:creationId xmlns:a16="http://schemas.microsoft.com/office/drawing/2014/main" id="{A1A65A92-141F-A14F-97FB-5C0B8A303C5B}"/>
              </a:ext>
            </a:extLst>
          </p:cNvPr>
          <p:cNvSpPr txBox="1"/>
          <p:nvPr/>
        </p:nvSpPr>
        <p:spPr>
          <a:xfrm>
            <a:off x="40028926" y="7649679"/>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06</a:t>
            </a:r>
          </a:p>
        </p:txBody>
      </p:sp>
      <p:sp>
        <p:nvSpPr>
          <p:cNvPr id="92" name="TextBox 91">
            <a:extLst>
              <a:ext uri="{FF2B5EF4-FFF2-40B4-BE49-F238E27FC236}">
                <a16:creationId xmlns:a16="http://schemas.microsoft.com/office/drawing/2014/main" id="{31214854-0462-C740-81D4-9DAE14B7EDAF}"/>
              </a:ext>
            </a:extLst>
          </p:cNvPr>
          <p:cNvSpPr txBox="1"/>
          <p:nvPr/>
        </p:nvSpPr>
        <p:spPr>
          <a:xfrm>
            <a:off x="27533600" y="17678400"/>
            <a:ext cx="184731" cy="369332"/>
          </a:xfrm>
          <a:prstGeom prst="rect">
            <a:avLst/>
          </a:prstGeom>
          <a:noFill/>
        </p:spPr>
        <p:txBody>
          <a:bodyPr wrap="none" rtlCol="0">
            <a:spAutoFit/>
          </a:bodyPr>
          <a:lstStyle/>
          <a:p>
            <a:endParaRPr lang="en-US" dirty="0"/>
          </a:p>
        </p:txBody>
      </p:sp>
      <p:sp>
        <p:nvSpPr>
          <p:cNvPr id="93" name="TextBox 16">
            <a:extLst>
              <a:ext uri="{FF2B5EF4-FFF2-40B4-BE49-F238E27FC236}">
                <a16:creationId xmlns:a16="http://schemas.microsoft.com/office/drawing/2014/main" id="{EC7F2123-5169-4141-8C58-66A623AE35BF}"/>
              </a:ext>
            </a:extLst>
          </p:cNvPr>
          <p:cNvSpPr txBox="1"/>
          <p:nvPr/>
        </p:nvSpPr>
        <p:spPr>
          <a:xfrm>
            <a:off x="-7299552" y="2664308"/>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hlinkClick r:id="rId10"/>
              </a:rPr>
              <a:t>Census Bureau</a:t>
            </a:r>
            <a:endParaRPr lang="en-US" sz="2400" dirty="0">
              <a:solidFill>
                <a:srgbClr val="9B9B9B"/>
              </a:solidFill>
              <a:latin typeface="Public Sans"/>
            </a:endParaRPr>
          </a:p>
          <a:p>
            <a:pPr marL="518160" lvl="1" indent="-259080">
              <a:lnSpc>
                <a:spcPts val="3359"/>
              </a:lnSpc>
              <a:buFont typeface="Arial"/>
              <a:buChar char="•"/>
            </a:pPr>
            <a:r>
              <a:rPr lang="en-US" sz="2400" dirty="0">
                <a:solidFill>
                  <a:srgbClr val="9B9B9B"/>
                </a:solidFill>
                <a:latin typeface="Arimo"/>
                <a:hlinkClick r:id="rId11"/>
              </a:rPr>
              <a:t>FRED</a:t>
            </a:r>
            <a:endParaRPr lang="en-US" sz="2400" dirty="0">
              <a:solidFill>
                <a:srgbClr val="9B9B9B"/>
              </a:solidFill>
              <a:latin typeface="Arimo"/>
            </a:endParaRPr>
          </a:p>
          <a:p>
            <a:pPr marL="518160" lvl="1" indent="-259080">
              <a:lnSpc>
                <a:spcPts val="3359"/>
              </a:lnSpc>
              <a:buFont typeface="Arial"/>
              <a:buChar char="•"/>
            </a:pPr>
            <a:r>
              <a:rPr lang="en-US" sz="2400" dirty="0">
                <a:solidFill>
                  <a:srgbClr val="9B9B9B"/>
                </a:solidFill>
                <a:latin typeface="Arimo"/>
                <a:hlinkClick r:id="rId12"/>
              </a:rPr>
              <a:t>Georgia Dep. Of Education</a:t>
            </a:r>
            <a:endParaRPr lang="en-US" sz="2400" dirty="0">
              <a:solidFill>
                <a:srgbClr val="9B9B9B"/>
              </a:solidFill>
              <a:latin typeface="Arimo"/>
            </a:endParaRPr>
          </a:p>
          <a:p>
            <a:pPr marL="518160" lvl="1" indent="-259080" algn="l">
              <a:lnSpc>
                <a:spcPts val="3359"/>
              </a:lnSpc>
              <a:buFont typeface="Arial"/>
              <a:buChar char="•"/>
            </a:pPr>
            <a:r>
              <a:rPr lang="en-US" sz="2400" dirty="0">
                <a:solidFill>
                  <a:srgbClr val="9B9B9B"/>
                </a:solidFill>
                <a:latin typeface="Arimo"/>
                <a:hlinkClick r:id="rId13"/>
              </a:rPr>
              <a:t>Google Maps API</a:t>
            </a:r>
            <a:endParaRPr lang="en-US" sz="2400" dirty="0">
              <a:solidFill>
                <a:srgbClr val="9B9B9B"/>
              </a:solidFill>
              <a:latin typeface="Arim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2">
            <a:extLst>
              <a:ext uri="{FF2B5EF4-FFF2-40B4-BE49-F238E27FC236}">
                <a16:creationId xmlns:a16="http://schemas.microsoft.com/office/drawing/2014/main" id="{8FC5CA53-87C5-2248-BE7E-88A12ACF028C}"/>
              </a:ext>
            </a:extLst>
          </p:cNvPr>
          <p:cNvSpPr txBox="1"/>
          <p:nvPr/>
        </p:nvSpPr>
        <p:spPr>
          <a:xfrm>
            <a:off x="6522855" y="12615912"/>
            <a:ext cx="5267282" cy="2128788"/>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Why Food Deserts?</a:t>
            </a:r>
          </a:p>
        </p:txBody>
      </p:sp>
      <p:pic>
        <p:nvPicPr>
          <p:cNvPr id="30" name="Picture 29" descr="A crowd of people in a busy city&#10;&#10;Description automatically generated with low confidence">
            <a:extLst>
              <a:ext uri="{FF2B5EF4-FFF2-40B4-BE49-F238E27FC236}">
                <a16:creationId xmlns:a16="http://schemas.microsoft.com/office/drawing/2014/main" id="{C22CAA66-F5F2-8444-9BAC-0F49D6106EF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670001" y="-640234"/>
            <a:ext cx="11391900" cy="6629400"/>
          </a:xfrm>
          <a:prstGeom prst="rect">
            <a:avLst/>
          </a:prstGeom>
        </p:spPr>
      </p:pic>
      <p:sp>
        <p:nvSpPr>
          <p:cNvPr id="31" name="Freeform 30">
            <a:extLst>
              <a:ext uri="{FF2B5EF4-FFF2-40B4-BE49-F238E27FC236}">
                <a16:creationId xmlns:a16="http://schemas.microsoft.com/office/drawing/2014/main" id="{620591AE-38D7-7E44-A8D4-0449DEC1593F}"/>
              </a:ext>
            </a:extLst>
          </p:cNvPr>
          <p:cNvSpPr/>
          <p:nvPr/>
        </p:nvSpPr>
        <p:spPr>
          <a:xfrm>
            <a:off x="24778268" y="-2247896"/>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TextBox 3">
            <a:extLst>
              <a:ext uri="{FF2B5EF4-FFF2-40B4-BE49-F238E27FC236}">
                <a16:creationId xmlns:a16="http://schemas.microsoft.com/office/drawing/2014/main" id="{43762DA0-813F-AD43-B113-59C4F126B923}"/>
              </a:ext>
            </a:extLst>
          </p:cNvPr>
          <p:cNvSpPr txBox="1"/>
          <p:nvPr/>
        </p:nvSpPr>
        <p:spPr>
          <a:xfrm>
            <a:off x="27813000" y="6368018"/>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33" name="TextBox 4">
            <a:extLst>
              <a:ext uri="{FF2B5EF4-FFF2-40B4-BE49-F238E27FC236}">
                <a16:creationId xmlns:a16="http://schemas.microsoft.com/office/drawing/2014/main" id="{30ED5265-4A19-E249-8D6A-B958D7C7B808}"/>
              </a:ext>
            </a:extLst>
          </p:cNvPr>
          <p:cNvSpPr txBox="1"/>
          <p:nvPr/>
        </p:nvSpPr>
        <p:spPr>
          <a:xfrm>
            <a:off x="27837992" y="7255005"/>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pic>
        <p:nvPicPr>
          <p:cNvPr id="26" name="Picture 25" descr="A table full of food&#10;&#10;Description automatically generated with low confidence">
            <a:extLst>
              <a:ext uri="{FF2B5EF4-FFF2-40B4-BE49-F238E27FC236}">
                <a16:creationId xmlns:a16="http://schemas.microsoft.com/office/drawing/2014/main" id="{600DC234-895E-6147-87A0-284F009B56E5}"/>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773"/>
          <a:stretch/>
        </p:blipFill>
        <p:spPr>
          <a:xfrm>
            <a:off x="-15007421" y="502934"/>
            <a:ext cx="8215158" cy="5519114"/>
          </a:xfrm>
          <a:prstGeom prst="rect">
            <a:avLst/>
          </a:prstGeom>
        </p:spPr>
      </p:pic>
      <p:sp>
        <p:nvSpPr>
          <p:cNvPr id="27" name="Freeform 26">
            <a:extLst>
              <a:ext uri="{FF2B5EF4-FFF2-40B4-BE49-F238E27FC236}">
                <a16:creationId xmlns:a16="http://schemas.microsoft.com/office/drawing/2014/main" id="{4F8BBC12-0900-914A-B363-34E462BF6EE6}"/>
              </a:ext>
            </a:extLst>
          </p:cNvPr>
          <p:cNvSpPr/>
          <p:nvPr/>
        </p:nvSpPr>
        <p:spPr>
          <a:xfrm>
            <a:off x="-16002000" y="0"/>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6">
            <a:extLst>
              <a:ext uri="{FF2B5EF4-FFF2-40B4-BE49-F238E27FC236}">
                <a16:creationId xmlns:a16="http://schemas.microsoft.com/office/drawing/2014/main" id="{086817F4-10DE-F540-B7A6-02243F78C12D}"/>
              </a:ext>
            </a:extLst>
          </p:cNvPr>
          <p:cNvSpPr txBox="1"/>
          <p:nvPr/>
        </p:nvSpPr>
        <p:spPr>
          <a:xfrm>
            <a:off x="-12919302" y="6206089"/>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29" name="TextBox 8">
            <a:extLst>
              <a:ext uri="{FF2B5EF4-FFF2-40B4-BE49-F238E27FC236}">
                <a16:creationId xmlns:a16="http://schemas.microsoft.com/office/drawing/2014/main" id="{B1FB79B1-2D91-F047-BB71-12CF5150079B}"/>
              </a:ext>
            </a:extLst>
          </p:cNvPr>
          <p:cNvSpPr txBox="1"/>
          <p:nvPr/>
        </p:nvSpPr>
        <p:spPr>
          <a:xfrm>
            <a:off x="-12919302" y="7331200"/>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sp>
        <p:nvSpPr>
          <p:cNvPr id="3" name="TextBox 3"/>
          <p:cNvSpPr txBox="1"/>
          <p:nvPr/>
        </p:nvSpPr>
        <p:spPr>
          <a:xfrm>
            <a:off x="2454048"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PROGRAMMING</a:t>
            </a:r>
          </a:p>
        </p:txBody>
      </p:sp>
      <p:sp>
        <p:nvSpPr>
          <p:cNvPr id="4" name="TextBox 4"/>
          <p:cNvSpPr txBox="1"/>
          <p:nvPr/>
        </p:nvSpPr>
        <p:spPr>
          <a:xfrm>
            <a:off x="2228623" y="5489543"/>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Python</a:t>
            </a:r>
          </a:p>
          <a:p>
            <a:pPr marL="518160" lvl="1" indent="-259080">
              <a:lnSpc>
                <a:spcPts val="3359"/>
              </a:lnSpc>
              <a:buFont typeface="Arial"/>
              <a:buChar char="•"/>
            </a:pPr>
            <a:r>
              <a:rPr lang="en-US" sz="2400" dirty="0">
                <a:solidFill>
                  <a:srgbClr val="9B9B9B"/>
                </a:solidFill>
                <a:latin typeface="Arimo"/>
              </a:rPr>
              <a:t>Plotly</a:t>
            </a:r>
          </a:p>
          <a:p>
            <a:pPr marL="518160" lvl="1" indent="-259080">
              <a:lnSpc>
                <a:spcPts val="3359"/>
              </a:lnSpc>
              <a:buFont typeface="Arial"/>
              <a:buChar char="•"/>
            </a:pPr>
            <a:r>
              <a:rPr lang="en-US" sz="2400" dirty="0">
                <a:solidFill>
                  <a:srgbClr val="9B9B9B"/>
                </a:solidFill>
                <a:latin typeface="Arimo"/>
              </a:rPr>
              <a:t>Dash</a:t>
            </a:r>
          </a:p>
          <a:p>
            <a:pPr marL="518160" lvl="1" indent="-259080" algn="l">
              <a:lnSpc>
                <a:spcPts val="3359"/>
              </a:lnSpc>
              <a:buFont typeface="Arial"/>
              <a:buChar char="•"/>
            </a:pPr>
            <a:r>
              <a:rPr lang="en-US" sz="2400" dirty="0">
                <a:solidFill>
                  <a:srgbClr val="9B9B9B"/>
                </a:solidFill>
                <a:latin typeface="Arimo"/>
              </a:rPr>
              <a:t>JavaScript</a:t>
            </a:r>
          </a:p>
        </p:txBody>
      </p:sp>
      <p:sp>
        <p:nvSpPr>
          <p:cNvPr id="6" name="TextBox 6"/>
          <p:cNvSpPr txBox="1"/>
          <p:nvPr/>
        </p:nvSpPr>
        <p:spPr>
          <a:xfrm>
            <a:off x="2454048" y="76434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MUNGING</a:t>
            </a:r>
          </a:p>
        </p:txBody>
      </p:sp>
      <p:sp>
        <p:nvSpPr>
          <p:cNvPr id="7" name="TextBox 7"/>
          <p:cNvSpPr txBox="1"/>
          <p:nvPr/>
        </p:nvSpPr>
        <p:spPr>
          <a:xfrm>
            <a:off x="2255497" y="8147970"/>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Combine</a:t>
            </a:r>
          </a:p>
          <a:p>
            <a:pPr marL="518160" lvl="1" indent="-259080">
              <a:lnSpc>
                <a:spcPts val="3359"/>
              </a:lnSpc>
              <a:buFont typeface="Arial"/>
              <a:buChar char="•"/>
            </a:pPr>
            <a:r>
              <a:rPr lang="en-US" sz="2400" dirty="0">
                <a:solidFill>
                  <a:srgbClr val="9B9B9B"/>
                </a:solidFill>
                <a:latin typeface="Arimo"/>
              </a:rPr>
              <a:t>Sort</a:t>
            </a:r>
          </a:p>
          <a:p>
            <a:pPr marL="518160" lvl="1" indent="-259080" algn="l">
              <a:lnSpc>
                <a:spcPts val="3359"/>
              </a:lnSpc>
              <a:buFont typeface="Arial"/>
              <a:buChar char="•"/>
            </a:pPr>
            <a:r>
              <a:rPr lang="en-US" sz="2400" dirty="0">
                <a:solidFill>
                  <a:srgbClr val="9B9B9B"/>
                </a:solidFill>
                <a:latin typeface="Arimo"/>
              </a:rPr>
              <a:t>Clean (Remove Duplicates and Drop Columns)</a:t>
            </a:r>
          </a:p>
        </p:txBody>
      </p:sp>
      <p:sp>
        <p:nvSpPr>
          <p:cNvPr id="9" name="TextBox 9"/>
          <p:cNvSpPr txBox="1"/>
          <p:nvPr/>
        </p:nvSpPr>
        <p:spPr>
          <a:xfrm>
            <a:off x="11369448"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VISUALIZATIONS</a:t>
            </a:r>
          </a:p>
        </p:txBody>
      </p:sp>
      <p:sp>
        <p:nvSpPr>
          <p:cNvPr id="10" name="TextBox 10"/>
          <p:cNvSpPr txBox="1"/>
          <p:nvPr/>
        </p:nvSpPr>
        <p:spPr>
          <a:xfrm>
            <a:off x="11150486" y="5489543"/>
            <a:ext cx="4861152" cy="170578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Bar-Line Combo Chart</a:t>
            </a:r>
          </a:p>
          <a:p>
            <a:pPr marL="518160" lvl="1" indent="-259080">
              <a:lnSpc>
                <a:spcPts val="3359"/>
              </a:lnSpc>
              <a:buFont typeface="Arial"/>
              <a:buChar char="•"/>
            </a:pPr>
            <a:r>
              <a:rPr lang="en-US" sz="2400" dirty="0">
                <a:solidFill>
                  <a:srgbClr val="9B9B9B"/>
                </a:solidFill>
                <a:latin typeface="Public Sans"/>
              </a:rPr>
              <a:t>Stacked Bar Chart</a:t>
            </a:r>
          </a:p>
          <a:p>
            <a:pPr marL="518160" lvl="1" indent="-259080" algn="l">
              <a:lnSpc>
                <a:spcPts val="3359"/>
              </a:lnSpc>
              <a:buFont typeface="Arial"/>
              <a:buChar char="•"/>
            </a:pPr>
            <a:r>
              <a:rPr lang="en-US" sz="2400" dirty="0">
                <a:solidFill>
                  <a:srgbClr val="9B9B9B"/>
                </a:solidFill>
                <a:latin typeface="Public Sans"/>
              </a:rPr>
              <a:t>Scatter Plot</a:t>
            </a:r>
          </a:p>
          <a:p>
            <a:pPr marL="518160" lvl="1" indent="-259080" algn="l">
              <a:lnSpc>
                <a:spcPts val="3359"/>
              </a:lnSpc>
              <a:buFont typeface="Arial"/>
              <a:buChar char="•"/>
            </a:pPr>
            <a:r>
              <a:rPr lang="en-US" sz="2400" dirty="0">
                <a:solidFill>
                  <a:srgbClr val="9B9B9B"/>
                </a:solidFill>
                <a:latin typeface="Public Sans"/>
              </a:rPr>
              <a:t>Heat Map</a:t>
            </a:r>
          </a:p>
        </p:txBody>
      </p:sp>
      <p:sp>
        <p:nvSpPr>
          <p:cNvPr id="12" name="TextBox 12"/>
          <p:cNvSpPr txBox="1"/>
          <p:nvPr/>
        </p:nvSpPr>
        <p:spPr>
          <a:xfrm>
            <a:off x="11369448" y="764967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WEB DEVELOPMENT</a:t>
            </a:r>
          </a:p>
        </p:txBody>
      </p:sp>
      <p:sp>
        <p:nvSpPr>
          <p:cNvPr id="13" name="TextBox 13"/>
          <p:cNvSpPr txBox="1"/>
          <p:nvPr/>
        </p:nvSpPr>
        <p:spPr>
          <a:xfrm>
            <a:off x="11350284" y="8176879"/>
            <a:ext cx="4861152" cy="834390"/>
          </a:xfrm>
          <a:prstGeom prst="rect">
            <a:avLst/>
          </a:prstGeom>
        </p:spPr>
        <p:txBody>
          <a:bodyPr lIns="0" tIns="0" rIns="0" bIns="0" rtlCol="0" anchor="t">
            <a:spAutoFit/>
          </a:bodyPr>
          <a:lstStyle/>
          <a:p>
            <a:pPr>
              <a:lnSpc>
                <a:spcPts val="3359"/>
              </a:lnSpc>
            </a:pPr>
            <a:r>
              <a:rPr lang="en-US" sz="2400" dirty="0">
                <a:solidFill>
                  <a:srgbClr val="FF0000"/>
                </a:solidFill>
                <a:latin typeface="Public Sans"/>
              </a:rPr>
              <a:t>&lt;Briefly elaborate on what</a:t>
            </a:r>
          </a:p>
          <a:p>
            <a:pPr marL="0" lvl="0" indent="0" algn="l">
              <a:lnSpc>
                <a:spcPts val="3359"/>
              </a:lnSpc>
              <a:spcBef>
                <a:spcPct val="0"/>
              </a:spcBef>
            </a:pPr>
            <a:r>
              <a:rPr lang="en-US" sz="2400" dirty="0">
                <a:solidFill>
                  <a:srgbClr val="FF0000"/>
                </a:solidFill>
                <a:latin typeface="Public Sans"/>
              </a:rPr>
              <a:t>you want to discuss.&gt;</a:t>
            </a:r>
          </a:p>
        </p:txBody>
      </p:sp>
      <p:sp>
        <p:nvSpPr>
          <p:cNvPr id="15" name="TextBox 15"/>
          <p:cNvSpPr txBox="1"/>
          <p:nvPr/>
        </p:nvSpPr>
        <p:spPr>
          <a:xfrm>
            <a:off x="2454048" y="213447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SOURCES</a:t>
            </a:r>
          </a:p>
        </p:txBody>
      </p:sp>
      <p:sp>
        <p:nvSpPr>
          <p:cNvPr id="16" name="TextBox 16"/>
          <p:cNvSpPr txBox="1"/>
          <p:nvPr/>
        </p:nvSpPr>
        <p:spPr>
          <a:xfrm>
            <a:off x="2235086" y="2664308"/>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hlinkClick r:id="rId7"/>
              </a:rPr>
              <a:t>Census Bureau</a:t>
            </a:r>
            <a:endParaRPr lang="en-US" sz="2400" dirty="0">
              <a:solidFill>
                <a:srgbClr val="9B9B9B"/>
              </a:solidFill>
              <a:latin typeface="Public Sans"/>
            </a:endParaRPr>
          </a:p>
          <a:p>
            <a:pPr marL="518160" lvl="1" indent="-259080">
              <a:lnSpc>
                <a:spcPts val="3359"/>
              </a:lnSpc>
              <a:buFont typeface="Arial"/>
              <a:buChar char="•"/>
            </a:pPr>
            <a:r>
              <a:rPr lang="en-US" sz="2400" dirty="0">
                <a:solidFill>
                  <a:srgbClr val="9B9B9B"/>
                </a:solidFill>
                <a:latin typeface="Arimo"/>
                <a:hlinkClick r:id="rId8"/>
              </a:rPr>
              <a:t>FRED</a:t>
            </a:r>
            <a:endParaRPr lang="en-US" sz="2400" dirty="0">
              <a:solidFill>
                <a:srgbClr val="9B9B9B"/>
              </a:solidFill>
              <a:latin typeface="Arimo"/>
            </a:endParaRPr>
          </a:p>
          <a:p>
            <a:pPr marL="518160" lvl="1" indent="-259080">
              <a:lnSpc>
                <a:spcPts val="3359"/>
              </a:lnSpc>
              <a:buFont typeface="Arial"/>
              <a:buChar char="•"/>
            </a:pPr>
            <a:r>
              <a:rPr lang="en-US" sz="2400" dirty="0">
                <a:solidFill>
                  <a:srgbClr val="9B9B9B"/>
                </a:solidFill>
                <a:latin typeface="Arimo"/>
                <a:hlinkClick r:id="rId9"/>
              </a:rPr>
              <a:t>Georgia Dep. Of Education</a:t>
            </a:r>
            <a:endParaRPr lang="en-US" sz="2400" dirty="0">
              <a:solidFill>
                <a:srgbClr val="9B9B9B"/>
              </a:solidFill>
              <a:latin typeface="Arimo"/>
            </a:endParaRPr>
          </a:p>
          <a:p>
            <a:pPr marL="518160" lvl="1" indent="-259080" algn="l">
              <a:lnSpc>
                <a:spcPts val="3359"/>
              </a:lnSpc>
              <a:buFont typeface="Arial"/>
              <a:buChar char="•"/>
            </a:pPr>
            <a:r>
              <a:rPr lang="en-US" sz="2400" dirty="0">
                <a:solidFill>
                  <a:srgbClr val="9B9B9B"/>
                </a:solidFill>
                <a:latin typeface="Arimo"/>
                <a:hlinkClick r:id="rId10"/>
              </a:rPr>
              <a:t>Google Maps API</a:t>
            </a:r>
            <a:endParaRPr lang="en-US" sz="2400" dirty="0">
              <a:solidFill>
                <a:srgbClr val="9B9B9B"/>
              </a:solidFill>
              <a:latin typeface="Arimo"/>
            </a:endParaRPr>
          </a:p>
        </p:txBody>
      </p:sp>
      <p:sp>
        <p:nvSpPr>
          <p:cNvPr id="17" name="TextBox 17"/>
          <p:cNvSpPr txBox="1"/>
          <p:nvPr/>
        </p:nvSpPr>
        <p:spPr>
          <a:xfrm>
            <a:off x="1023711"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01</a:t>
            </a:r>
          </a:p>
        </p:txBody>
      </p:sp>
      <p:sp>
        <p:nvSpPr>
          <p:cNvPr id="18" name="TextBox 18"/>
          <p:cNvSpPr txBox="1"/>
          <p:nvPr/>
        </p:nvSpPr>
        <p:spPr>
          <a:xfrm>
            <a:off x="11369448" y="213090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DATABASE</a:t>
            </a:r>
          </a:p>
        </p:txBody>
      </p:sp>
      <p:sp>
        <p:nvSpPr>
          <p:cNvPr id="19" name="TextBox 19"/>
          <p:cNvSpPr txBox="1"/>
          <p:nvPr/>
        </p:nvSpPr>
        <p:spPr>
          <a:xfrm>
            <a:off x="11369448" y="2664308"/>
            <a:ext cx="4861152" cy="833754"/>
          </a:xfrm>
          <a:prstGeom prst="rect">
            <a:avLst/>
          </a:prstGeom>
        </p:spPr>
        <p:txBody>
          <a:bodyPr lIns="0" tIns="0" rIns="0" bIns="0" rtlCol="0" anchor="t">
            <a:spAutoFit/>
          </a:bodyPr>
          <a:lstStyle/>
          <a:p>
            <a:pPr marL="342900" indent="-342900">
              <a:lnSpc>
                <a:spcPts val="3359"/>
              </a:lnSpc>
              <a:spcBef>
                <a:spcPct val="0"/>
              </a:spcBef>
              <a:buFont typeface="Arial" panose="020B0604020202020204" pitchFamily="34" charset="0"/>
              <a:buChar char="•"/>
            </a:pPr>
            <a:r>
              <a:rPr lang="en-US" sz="2400" dirty="0">
                <a:solidFill>
                  <a:srgbClr val="9B9B9B"/>
                </a:solidFill>
                <a:latin typeface="Public Sans"/>
              </a:rPr>
              <a:t>Prostgre SQL</a:t>
            </a:r>
          </a:p>
          <a:p>
            <a:pPr marL="342900" lvl="0" indent="-342900" algn="l">
              <a:lnSpc>
                <a:spcPts val="3359"/>
              </a:lnSpc>
              <a:spcBef>
                <a:spcPct val="0"/>
              </a:spcBef>
              <a:buFont typeface="Arial" panose="020B0604020202020204" pitchFamily="34" charset="0"/>
              <a:buChar char="•"/>
            </a:pPr>
            <a:r>
              <a:rPr lang="en-US" sz="2400" dirty="0">
                <a:solidFill>
                  <a:srgbClr val="9B9B9B"/>
                </a:solidFill>
                <a:latin typeface="Public Sans"/>
              </a:rPr>
              <a:t>Plan &amp; Construct Schema</a:t>
            </a:r>
          </a:p>
        </p:txBody>
      </p:sp>
      <p:sp>
        <p:nvSpPr>
          <p:cNvPr id="21" name="TextBox 17">
            <a:extLst>
              <a:ext uri="{FF2B5EF4-FFF2-40B4-BE49-F238E27FC236}">
                <a16:creationId xmlns:a16="http://schemas.microsoft.com/office/drawing/2014/main" id="{35FE3860-5DC3-FC4C-9F15-1D8E36C129D4}"/>
              </a:ext>
            </a:extLst>
          </p:cNvPr>
          <p:cNvSpPr txBox="1"/>
          <p:nvPr/>
        </p:nvSpPr>
        <p:spPr>
          <a:xfrm>
            <a:off x="1023711"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02</a:t>
            </a:r>
          </a:p>
        </p:txBody>
      </p:sp>
      <p:sp>
        <p:nvSpPr>
          <p:cNvPr id="22" name="TextBox 17">
            <a:extLst>
              <a:ext uri="{FF2B5EF4-FFF2-40B4-BE49-F238E27FC236}">
                <a16:creationId xmlns:a16="http://schemas.microsoft.com/office/drawing/2014/main" id="{43EB31F5-A64B-7747-BD86-833710085458}"/>
              </a:ext>
            </a:extLst>
          </p:cNvPr>
          <p:cNvSpPr txBox="1"/>
          <p:nvPr/>
        </p:nvSpPr>
        <p:spPr>
          <a:xfrm>
            <a:off x="1023711" y="764155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03</a:t>
            </a:r>
          </a:p>
        </p:txBody>
      </p:sp>
      <p:sp>
        <p:nvSpPr>
          <p:cNvPr id="23" name="TextBox 17">
            <a:extLst>
              <a:ext uri="{FF2B5EF4-FFF2-40B4-BE49-F238E27FC236}">
                <a16:creationId xmlns:a16="http://schemas.microsoft.com/office/drawing/2014/main" id="{D02936E0-5894-E748-A91C-8EACF3C445ED}"/>
              </a:ext>
            </a:extLst>
          </p:cNvPr>
          <p:cNvSpPr txBox="1"/>
          <p:nvPr/>
        </p:nvSpPr>
        <p:spPr>
          <a:xfrm>
            <a:off x="9945574"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04</a:t>
            </a:r>
          </a:p>
        </p:txBody>
      </p:sp>
      <p:sp>
        <p:nvSpPr>
          <p:cNvPr id="24" name="TextBox 17">
            <a:extLst>
              <a:ext uri="{FF2B5EF4-FFF2-40B4-BE49-F238E27FC236}">
                <a16:creationId xmlns:a16="http://schemas.microsoft.com/office/drawing/2014/main" id="{F276AD6C-8957-1A43-8403-05E12F7E8493}"/>
              </a:ext>
            </a:extLst>
          </p:cNvPr>
          <p:cNvSpPr txBox="1"/>
          <p:nvPr/>
        </p:nvSpPr>
        <p:spPr>
          <a:xfrm>
            <a:off x="9945574"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05</a:t>
            </a:r>
          </a:p>
        </p:txBody>
      </p:sp>
      <p:sp>
        <p:nvSpPr>
          <p:cNvPr id="25" name="TextBox 17">
            <a:extLst>
              <a:ext uri="{FF2B5EF4-FFF2-40B4-BE49-F238E27FC236}">
                <a16:creationId xmlns:a16="http://schemas.microsoft.com/office/drawing/2014/main" id="{8BD73873-FFF2-AE4E-BD74-252BED246E35}"/>
              </a:ext>
            </a:extLst>
          </p:cNvPr>
          <p:cNvSpPr txBox="1"/>
          <p:nvPr/>
        </p:nvSpPr>
        <p:spPr>
          <a:xfrm>
            <a:off x="9945574" y="7649679"/>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06</a:t>
            </a:r>
          </a:p>
        </p:txBody>
      </p:sp>
      <p:sp>
        <p:nvSpPr>
          <p:cNvPr id="2" name="TextBox 2"/>
          <p:cNvSpPr txBox="1"/>
          <p:nvPr/>
        </p:nvSpPr>
        <p:spPr>
          <a:xfrm>
            <a:off x="533400" y="398624"/>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Process</a:t>
            </a:r>
          </a:p>
        </p:txBody>
      </p:sp>
      <p:pic>
        <p:nvPicPr>
          <p:cNvPr id="36" name="Picture 2">
            <a:extLst>
              <a:ext uri="{FF2B5EF4-FFF2-40B4-BE49-F238E27FC236}">
                <a16:creationId xmlns:a16="http://schemas.microsoft.com/office/drawing/2014/main" id="{FB248E94-34B4-D741-AEAD-427B0C0A9DD5}"/>
              </a:ext>
            </a:extLst>
          </p:cNvPr>
          <p:cNvPicPr>
            <a:picLocks noChangeAspect="1"/>
          </p:cNvPicPr>
          <p:nvPr/>
        </p:nvPicPr>
        <p:blipFill>
          <a:blip r:embed="rId11"/>
          <a:srcRect r="1101"/>
          <a:stretch>
            <a:fillRect/>
          </a:stretch>
        </p:blipFill>
        <p:spPr>
          <a:xfrm>
            <a:off x="19507088" y="-4767611"/>
            <a:ext cx="20679526" cy="23200898"/>
          </a:xfrm>
          <a:prstGeom prst="rect">
            <a:avLst/>
          </a:prstGeom>
        </p:spPr>
      </p:pic>
      <p:sp>
        <p:nvSpPr>
          <p:cNvPr id="38" name="TextBox 37">
            <a:extLst>
              <a:ext uri="{FF2B5EF4-FFF2-40B4-BE49-F238E27FC236}">
                <a16:creationId xmlns:a16="http://schemas.microsoft.com/office/drawing/2014/main" id="{711B1001-D8CF-7547-9C3A-EED0AC59A736}"/>
              </a:ext>
            </a:extLst>
          </p:cNvPr>
          <p:cNvSpPr txBox="1"/>
          <p:nvPr/>
        </p:nvSpPr>
        <p:spPr>
          <a:xfrm>
            <a:off x="-8534400" y="4686300"/>
            <a:ext cx="7162800" cy="1400383"/>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dirty="0" err="1">
                <a:latin typeface="Calibri" panose="020F0502020204030204" pitchFamily="34" charset="0"/>
                <a:ea typeface="+mj-ea"/>
                <a:cs typeface="Calibri" panose="020F0502020204030204" pitchFamily="34" charset="0"/>
                <a:hlinkClick r:id="rId12"/>
              </a:rPr>
              <a:t>app.genmymodel.com</a:t>
            </a:r>
            <a:endParaRPr lang="en-US" sz="4000" dirty="0">
              <a:latin typeface="Calibri" panose="020F0502020204030204" pitchFamily="34" charset="0"/>
              <a:ea typeface="+mj-ea"/>
              <a:cs typeface="Calibri" panose="020F0502020204030204" pitchFamily="34" charset="0"/>
            </a:endParaRPr>
          </a:p>
        </p:txBody>
      </p:sp>
      <p:sp>
        <p:nvSpPr>
          <p:cNvPr id="40" name="TextBox 39">
            <a:extLst>
              <a:ext uri="{FF2B5EF4-FFF2-40B4-BE49-F238E27FC236}">
                <a16:creationId xmlns:a16="http://schemas.microsoft.com/office/drawing/2014/main" id="{CDC4DFAC-961C-3442-A214-0F93E8B2C27E}"/>
              </a:ext>
            </a:extLst>
          </p:cNvPr>
          <p:cNvSpPr txBox="1"/>
          <p:nvPr/>
        </p:nvSpPr>
        <p:spPr>
          <a:xfrm>
            <a:off x="-1630680" y="-3355452"/>
            <a:ext cx="8717864" cy="923330"/>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6000" b="1" dirty="0">
                <a:latin typeface="Calibri" panose="020F0502020204030204" pitchFamily="34" charset="0"/>
                <a:ea typeface="+mj-ea"/>
                <a:cs typeface="Calibri" panose="020F0502020204030204" pitchFamily="34" charset="0"/>
              </a:rPr>
              <a:t>Project 3: Visualizing Data</a:t>
            </a:r>
          </a:p>
        </p:txBody>
      </p:sp>
      <p:sp>
        <p:nvSpPr>
          <p:cNvPr id="41" name="TextBox 40">
            <a:extLst>
              <a:ext uri="{FF2B5EF4-FFF2-40B4-BE49-F238E27FC236}">
                <a16:creationId xmlns:a16="http://schemas.microsoft.com/office/drawing/2014/main" id="{BC784477-5ECB-1549-B540-CDE0E61E2380}"/>
              </a:ext>
            </a:extLst>
          </p:cNvPr>
          <p:cNvSpPr txBox="1"/>
          <p:nvPr/>
        </p:nvSpPr>
        <p:spPr>
          <a:xfrm>
            <a:off x="-10119527" y="180453"/>
            <a:ext cx="7660935"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dirty="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pic>
        <p:nvPicPr>
          <p:cNvPr id="42" name="Picture 41" descr="Logo&#10;&#10;Description automatically generated">
            <a:extLst>
              <a:ext uri="{FF2B5EF4-FFF2-40B4-BE49-F238E27FC236}">
                <a16:creationId xmlns:a16="http://schemas.microsoft.com/office/drawing/2014/main" id="{2641F261-2E80-3F47-9BAE-4B9B2E5FF768}"/>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93077" y="-2299405"/>
            <a:ext cx="914400" cy="914400"/>
          </a:xfrm>
          <a:prstGeom prst="rect">
            <a:avLst/>
          </a:prstGeom>
        </p:spPr>
      </p:pic>
      <p:pic>
        <p:nvPicPr>
          <p:cNvPr id="43" name="Picture 42" descr="Logo&#10;&#10;Description automatically generated">
            <a:extLst>
              <a:ext uri="{FF2B5EF4-FFF2-40B4-BE49-F238E27FC236}">
                <a16:creationId xmlns:a16="http://schemas.microsoft.com/office/drawing/2014/main" id="{070ADBFF-313F-C845-B04C-D2905E2BF6FB}"/>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rot="10800000">
            <a:off x="8067048" y="10844690"/>
            <a:ext cx="914400" cy="9144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CF0D8-8DB1-4B41-AE34-2F7A38E9523F}"/>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5" name="TextBox 4">
            <a:extLst>
              <a:ext uri="{FF2B5EF4-FFF2-40B4-BE49-F238E27FC236}">
                <a16:creationId xmlns:a16="http://schemas.microsoft.com/office/drawing/2014/main" id="{54849362-3E40-CD42-B020-A4B9B0AA4DDF}"/>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sp>
        <p:nvSpPr>
          <p:cNvPr id="7" name="TextBox 6">
            <a:extLst>
              <a:ext uri="{FF2B5EF4-FFF2-40B4-BE49-F238E27FC236}">
                <a16:creationId xmlns:a16="http://schemas.microsoft.com/office/drawing/2014/main" id="{45AC260F-6D6F-8F49-8681-D3BC1900C4E2}"/>
              </a:ext>
            </a:extLst>
          </p:cNvPr>
          <p:cNvSpPr txBox="1"/>
          <p:nvPr/>
        </p:nvSpPr>
        <p:spPr>
          <a:xfrm>
            <a:off x="838200" y="4686300"/>
            <a:ext cx="7162800" cy="1400383"/>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dirty="0" err="1">
                <a:latin typeface="Calibri" panose="020F0502020204030204" pitchFamily="34" charset="0"/>
                <a:ea typeface="+mj-ea"/>
                <a:cs typeface="Calibri" panose="020F0502020204030204" pitchFamily="34" charset="0"/>
                <a:hlinkClick r:id="rId3"/>
              </a:rPr>
              <a:t>app.genmymodel.com</a:t>
            </a:r>
            <a:endParaRPr lang="en-US" sz="4000" dirty="0">
              <a:latin typeface="Calibri" panose="020F0502020204030204" pitchFamily="34" charset="0"/>
              <a:ea typeface="+mj-ea"/>
              <a:cs typeface="Calibri" panose="020F0502020204030204" pitchFamily="34" charset="0"/>
            </a:endParaRPr>
          </a:p>
        </p:txBody>
      </p:sp>
      <p:pic>
        <p:nvPicPr>
          <p:cNvPr id="9" name="Picture 2">
            <a:extLst>
              <a:ext uri="{FF2B5EF4-FFF2-40B4-BE49-F238E27FC236}">
                <a16:creationId xmlns:a16="http://schemas.microsoft.com/office/drawing/2014/main" id="{710FB554-6DE1-064E-A342-EB46F224A2DD}"/>
              </a:ext>
            </a:extLst>
          </p:cNvPr>
          <p:cNvPicPr>
            <a:picLocks noChangeAspect="1"/>
          </p:cNvPicPr>
          <p:nvPr/>
        </p:nvPicPr>
        <p:blipFill>
          <a:blip r:embed="rId4"/>
          <a:srcRect r="1101"/>
          <a:stretch>
            <a:fillRect/>
          </a:stretch>
        </p:blipFill>
        <p:spPr>
          <a:xfrm>
            <a:off x="8356946" y="0"/>
            <a:ext cx="9169054" cy="10287000"/>
          </a:xfrm>
          <a:prstGeom prst="rect">
            <a:avLst/>
          </a:prstGeom>
        </p:spPr>
      </p:pic>
      <p:sp>
        <p:nvSpPr>
          <p:cNvPr id="10" name="TextBox 2">
            <a:extLst>
              <a:ext uri="{FF2B5EF4-FFF2-40B4-BE49-F238E27FC236}">
                <a16:creationId xmlns:a16="http://schemas.microsoft.com/office/drawing/2014/main" id="{56BDFE73-87E7-CC45-860B-6D61B06FA5FB}"/>
              </a:ext>
            </a:extLst>
          </p:cNvPr>
          <p:cNvSpPr txBox="1"/>
          <p:nvPr/>
        </p:nvSpPr>
        <p:spPr>
          <a:xfrm>
            <a:off x="532548" y="-3384636"/>
            <a:ext cx="14022501" cy="939744"/>
          </a:xfrm>
          <a:prstGeom prst="rect">
            <a:avLst/>
          </a:prstGeom>
        </p:spPr>
        <p:txBody>
          <a:bodyPr lIns="0" tIns="0" rIns="0" bIns="0" rtlCol="0" anchor="t">
            <a:spAutoFit/>
          </a:bodyPr>
          <a:lstStyle/>
          <a:p>
            <a:pPr marL="0" lvl="0" indent="0">
              <a:lnSpc>
                <a:spcPts val="8250"/>
              </a:lnSpc>
            </a:pPr>
            <a:r>
              <a:rPr lang="en-US" sz="3600" dirty="0">
                <a:solidFill>
                  <a:srgbClr val="000000"/>
                </a:solidFill>
                <a:latin typeface="Public Sans Bold"/>
              </a:rPr>
              <a:t>Our Process</a:t>
            </a:r>
          </a:p>
        </p:txBody>
      </p:sp>
      <p:sp>
        <p:nvSpPr>
          <p:cNvPr id="20" name="TextBox 3">
            <a:extLst>
              <a:ext uri="{FF2B5EF4-FFF2-40B4-BE49-F238E27FC236}">
                <a16:creationId xmlns:a16="http://schemas.microsoft.com/office/drawing/2014/main" id="{8D816E77-376D-C646-8EB3-9F5ABA191721}"/>
              </a:ext>
            </a:extLst>
          </p:cNvPr>
          <p:cNvSpPr txBox="1"/>
          <p:nvPr/>
        </p:nvSpPr>
        <p:spPr>
          <a:xfrm>
            <a:off x="-13136449" y="462902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PROGRAMMING</a:t>
            </a:r>
          </a:p>
        </p:txBody>
      </p:sp>
      <p:sp>
        <p:nvSpPr>
          <p:cNvPr id="21" name="TextBox 4">
            <a:extLst>
              <a:ext uri="{FF2B5EF4-FFF2-40B4-BE49-F238E27FC236}">
                <a16:creationId xmlns:a16="http://schemas.microsoft.com/office/drawing/2014/main" id="{339A97CC-7A7C-5B49-8B6B-922913F032EC}"/>
              </a:ext>
            </a:extLst>
          </p:cNvPr>
          <p:cNvSpPr txBox="1"/>
          <p:nvPr/>
        </p:nvSpPr>
        <p:spPr>
          <a:xfrm>
            <a:off x="-13361874" y="5228273"/>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Python</a:t>
            </a:r>
          </a:p>
          <a:p>
            <a:pPr marL="518160" lvl="1" indent="-259080">
              <a:lnSpc>
                <a:spcPts val="3359"/>
              </a:lnSpc>
              <a:buFont typeface="Arial"/>
              <a:buChar char="•"/>
            </a:pPr>
            <a:r>
              <a:rPr lang="en-US" sz="2400" dirty="0">
                <a:solidFill>
                  <a:srgbClr val="9B9B9B"/>
                </a:solidFill>
                <a:latin typeface="Arimo"/>
              </a:rPr>
              <a:t>Plotly</a:t>
            </a:r>
          </a:p>
          <a:p>
            <a:pPr marL="518160" lvl="1" indent="-259080">
              <a:lnSpc>
                <a:spcPts val="3359"/>
              </a:lnSpc>
              <a:buFont typeface="Arial"/>
              <a:buChar char="•"/>
            </a:pPr>
            <a:r>
              <a:rPr lang="en-US" sz="2400" dirty="0">
                <a:solidFill>
                  <a:srgbClr val="9B9B9B"/>
                </a:solidFill>
                <a:latin typeface="Arimo"/>
              </a:rPr>
              <a:t>Dash</a:t>
            </a:r>
          </a:p>
          <a:p>
            <a:pPr marL="518160" lvl="1" indent="-259080" algn="l">
              <a:lnSpc>
                <a:spcPts val="3359"/>
              </a:lnSpc>
              <a:buFont typeface="Arial"/>
              <a:buChar char="•"/>
            </a:pPr>
            <a:r>
              <a:rPr lang="en-US" sz="2400" dirty="0">
                <a:solidFill>
                  <a:srgbClr val="9B9B9B"/>
                </a:solidFill>
                <a:latin typeface="Arimo"/>
              </a:rPr>
              <a:t>JavaScript</a:t>
            </a:r>
          </a:p>
        </p:txBody>
      </p:sp>
      <p:sp>
        <p:nvSpPr>
          <p:cNvPr id="22" name="TextBox 6">
            <a:extLst>
              <a:ext uri="{FF2B5EF4-FFF2-40B4-BE49-F238E27FC236}">
                <a16:creationId xmlns:a16="http://schemas.microsoft.com/office/drawing/2014/main" id="{50866119-92F7-9942-9D55-063BBB344A94}"/>
              </a:ext>
            </a:extLst>
          </p:cNvPr>
          <p:cNvSpPr txBox="1"/>
          <p:nvPr/>
        </p:nvSpPr>
        <p:spPr>
          <a:xfrm>
            <a:off x="-13136449" y="738220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MUNGING</a:t>
            </a:r>
          </a:p>
        </p:txBody>
      </p:sp>
      <p:sp>
        <p:nvSpPr>
          <p:cNvPr id="23" name="TextBox 7">
            <a:extLst>
              <a:ext uri="{FF2B5EF4-FFF2-40B4-BE49-F238E27FC236}">
                <a16:creationId xmlns:a16="http://schemas.microsoft.com/office/drawing/2014/main" id="{99CD5E01-94E1-F147-8B2A-D4F69E0EF36D}"/>
              </a:ext>
            </a:extLst>
          </p:cNvPr>
          <p:cNvSpPr txBox="1"/>
          <p:nvPr/>
        </p:nvSpPr>
        <p:spPr>
          <a:xfrm>
            <a:off x="-13335000" y="7886700"/>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Combine</a:t>
            </a:r>
          </a:p>
          <a:p>
            <a:pPr marL="518160" lvl="1" indent="-259080">
              <a:lnSpc>
                <a:spcPts val="3359"/>
              </a:lnSpc>
              <a:buFont typeface="Arial"/>
              <a:buChar char="•"/>
            </a:pPr>
            <a:r>
              <a:rPr lang="en-US" sz="2400" dirty="0">
                <a:solidFill>
                  <a:srgbClr val="9B9B9B"/>
                </a:solidFill>
                <a:latin typeface="Arimo"/>
              </a:rPr>
              <a:t>Sort</a:t>
            </a:r>
          </a:p>
          <a:p>
            <a:pPr marL="518160" lvl="1" indent="-259080" algn="l">
              <a:lnSpc>
                <a:spcPts val="3359"/>
              </a:lnSpc>
              <a:buFont typeface="Arial"/>
              <a:buChar char="•"/>
            </a:pPr>
            <a:r>
              <a:rPr lang="en-US" sz="2400" dirty="0">
                <a:solidFill>
                  <a:srgbClr val="9B9B9B"/>
                </a:solidFill>
                <a:latin typeface="Arimo"/>
              </a:rPr>
              <a:t>Clean (Remove Duplicates and Drop Columns)</a:t>
            </a:r>
          </a:p>
        </p:txBody>
      </p:sp>
      <p:sp>
        <p:nvSpPr>
          <p:cNvPr id="24" name="TextBox 15">
            <a:extLst>
              <a:ext uri="{FF2B5EF4-FFF2-40B4-BE49-F238E27FC236}">
                <a16:creationId xmlns:a16="http://schemas.microsoft.com/office/drawing/2014/main" id="{7D95575D-C77B-184C-811E-3BE2A9E7744F}"/>
              </a:ext>
            </a:extLst>
          </p:cNvPr>
          <p:cNvSpPr txBox="1"/>
          <p:nvPr/>
        </p:nvSpPr>
        <p:spPr>
          <a:xfrm>
            <a:off x="-13136449" y="187320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SOURCES</a:t>
            </a:r>
          </a:p>
        </p:txBody>
      </p:sp>
      <p:sp>
        <p:nvSpPr>
          <p:cNvPr id="25" name="TextBox 16">
            <a:extLst>
              <a:ext uri="{FF2B5EF4-FFF2-40B4-BE49-F238E27FC236}">
                <a16:creationId xmlns:a16="http://schemas.microsoft.com/office/drawing/2014/main" id="{F3F6029B-FC08-614D-B6A3-9178744536A7}"/>
              </a:ext>
            </a:extLst>
          </p:cNvPr>
          <p:cNvSpPr txBox="1"/>
          <p:nvPr/>
        </p:nvSpPr>
        <p:spPr>
          <a:xfrm>
            <a:off x="-13355411" y="2403038"/>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hlinkClick r:id="rId5"/>
              </a:rPr>
              <a:t>Census Bureau</a:t>
            </a:r>
            <a:endParaRPr lang="en-US" sz="2400" dirty="0">
              <a:solidFill>
                <a:srgbClr val="9B9B9B"/>
              </a:solidFill>
              <a:latin typeface="Public Sans"/>
            </a:endParaRPr>
          </a:p>
          <a:p>
            <a:pPr marL="518160" lvl="1" indent="-259080">
              <a:lnSpc>
                <a:spcPts val="3359"/>
              </a:lnSpc>
              <a:buFont typeface="Arial"/>
              <a:buChar char="•"/>
            </a:pPr>
            <a:r>
              <a:rPr lang="en-US" sz="2400" dirty="0">
                <a:solidFill>
                  <a:srgbClr val="9B9B9B"/>
                </a:solidFill>
                <a:latin typeface="Arimo"/>
                <a:hlinkClick r:id="rId6"/>
              </a:rPr>
              <a:t>FRED</a:t>
            </a:r>
            <a:endParaRPr lang="en-US" sz="2400" dirty="0">
              <a:solidFill>
                <a:srgbClr val="9B9B9B"/>
              </a:solidFill>
              <a:latin typeface="Arimo"/>
            </a:endParaRPr>
          </a:p>
          <a:p>
            <a:pPr marL="518160" lvl="1" indent="-259080">
              <a:lnSpc>
                <a:spcPts val="3359"/>
              </a:lnSpc>
              <a:buFont typeface="Arial"/>
              <a:buChar char="•"/>
            </a:pPr>
            <a:r>
              <a:rPr lang="en-US" sz="2400" dirty="0">
                <a:solidFill>
                  <a:srgbClr val="9B9B9B"/>
                </a:solidFill>
                <a:latin typeface="Arimo"/>
                <a:hlinkClick r:id="rId7"/>
              </a:rPr>
              <a:t>Georgia Dep. Of Education</a:t>
            </a:r>
            <a:endParaRPr lang="en-US" sz="2400" dirty="0">
              <a:solidFill>
                <a:srgbClr val="9B9B9B"/>
              </a:solidFill>
              <a:latin typeface="Arimo"/>
            </a:endParaRPr>
          </a:p>
          <a:p>
            <a:pPr marL="518160" lvl="1" indent="-259080" algn="l">
              <a:lnSpc>
                <a:spcPts val="3359"/>
              </a:lnSpc>
              <a:buFont typeface="Arial"/>
              <a:buChar char="•"/>
            </a:pPr>
            <a:r>
              <a:rPr lang="en-US" sz="2400" dirty="0">
                <a:solidFill>
                  <a:srgbClr val="9B9B9B"/>
                </a:solidFill>
                <a:latin typeface="Arimo"/>
                <a:hlinkClick r:id="rId8"/>
              </a:rPr>
              <a:t>Google Maps API</a:t>
            </a:r>
            <a:endParaRPr lang="en-US" sz="2400" dirty="0">
              <a:solidFill>
                <a:srgbClr val="9B9B9B"/>
              </a:solidFill>
              <a:latin typeface="Arimo"/>
            </a:endParaRPr>
          </a:p>
        </p:txBody>
      </p:sp>
      <p:sp>
        <p:nvSpPr>
          <p:cNvPr id="26" name="TextBox 17">
            <a:extLst>
              <a:ext uri="{FF2B5EF4-FFF2-40B4-BE49-F238E27FC236}">
                <a16:creationId xmlns:a16="http://schemas.microsoft.com/office/drawing/2014/main" id="{E0A242B7-CB12-804A-8271-DD79D4F7B4F5}"/>
              </a:ext>
            </a:extLst>
          </p:cNvPr>
          <p:cNvSpPr txBox="1"/>
          <p:nvPr/>
        </p:nvSpPr>
        <p:spPr>
          <a:xfrm>
            <a:off x="-14566786" y="186963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01</a:t>
            </a:r>
          </a:p>
        </p:txBody>
      </p:sp>
      <p:sp>
        <p:nvSpPr>
          <p:cNvPr id="27" name="TextBox 17">
            <a:extLst>
              <a:ext uri="{FF2B5EF4-FFF2-40B4-BE49-F238E27FC236}">
                <a16:creationId xmlns:a16="http://schemas.microsoft.com/office/drawing/2014/main" id="{1064C525-B17F-0F48-B172-40FAB8DB728F}"/>
              </a:ext>
            </a:extLst>
          </p:cNvPr>
          <p:cNvSpPr txBox="1"/>
          <p:nvPr/>
        </p:nvSpPr>
        <p:spPr>
          <a:xfrm>
            <a:off x="-14566786" y="462902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02</a:t>
            </a:r>
          </a:p>
        </p:txBody>
      </p:sp>
      <p:sp>
        <p:nvSpPr>
          <p:cNvPr id="28" name="TextBox 17">
            <a:extLst>
              <a:ext uri="{FF2B5EF4-FFF2-40B4-BE49-F238E27FC236}">
                <a16:creationId xmlns:a16="http://schemas.microsoft.com/office/drawing/2014/main" id="{69D9DCD9-69FC-DE44-8421-A64AC7FA6709}"/>
              </a:ext>
            </a:extLst>
          </p:cNvPr>
          <p:cNvSpPr txBox="1"/>
          <p:nvPr/>
        </p:nvSpPr>
        <p:spPr>
          <a:xfrm>
            <a:off x="-14566786" y="738028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03</a:t>
            </a:r>
          </a:p>
        </p:txBody>
      </p:sp>
      <p:sp>
        <p:nvSpPr>
          <p:cNvPr id="29" name="TextBox 9">
            <a:extLst>
              <a:ext uri="{FF2B5EF4-FFF2-40B4-BE49-F238E27FC236}">
                <a16:creationId xmlns:a16="http://schemas.microsoft.com/office/drawing/2014/main" id="{D3C7A8B6-587A-724F-9BC0-D535B4CC059D}"/>
              </a:ext>
            </a:extLst>
          </p:cNvPr>
          <p:cNvSpPr txBox="1"/>
          <p:nvPr/>
        </p:nvSpPr>
        <p:spPr>
          <a:xfrm>
            <a:off x="25696025" y="46893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VISUALIZATIONS</a:t>
            </a:r>
          </a:p>
        </p:txBody>
      </p:sp>
      <p:sp>
        <p:nvSpPr>
          <p:cNvPr id="30" name="TextBox 10">
            <a:extLst>
              <a:ext uri="{FF2B5EF4-FFF2-40B4-BE49-F238E27FC236}">
                <a16:creationId xmlns:a16="http://schemas.microsoft.com/office/drawing/2014/main" id="{331424AF-55F9-A14C-81C3-192D2056182E}"/>
              </a:ext>
            </a:extLst>
          </p:cNvPr>
          <p:cNvSpPr txBox="1"/>
          <p:nvPr/>
        </p:nvSpPr>
        <p:spPr>
          <a:xfrm>
            <a:off x="25477063" y="5288582"/>
            <a:ext cx="4861152" cy="170578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Bar-Line Combo Chart</a:t>
            </a:r>
          </a:p>
          <a:p>
            <a:pPr marL="518160" lvl="1" indent="-259080">
              <a:lnSpc>
                <a:spcPts val="3359"/>
              </a:lnSpc>
              <a:buFont typeface="Arial"/>
              <a:buChar char="•"/>
            </a:pPr>
            <a:r>
              <a:rPr lang="en-US" sz="2400" dirty="0">
                <a:solidFill>
                  <a:srgbClr val="9B9B9B"/>
                </a:solidFill>
                <a:latin typeface="Public Sans"/>
              </a:rPr>
              <a:t>Stacked Bar Chart</a:t>
            </a:r>
          </a:p>
          <a:p>
            <a:pPr marL="518160" lvl="1" indent="-259080" algn="l">
              <a:lnSpc>
                <a:spcPts val="3359"/>
              </a:lnSpc>
              <a:buFont typeface="Arial"/>
              <a:buChar char="•"/>
            </a:pPr>
            <a:r>
              <a:rPr lang="en-US" sz="2400" dirty="0">
                <a:solidFill>
                  <a:srgbClr val="9B9B9B"/>
                </a:solidFill>
                <a:latin typeface="Public Sans"/>
              </a:rPr>
              <a:t>Scatter Plot</a:t>
            </a:r>
          </a:p>
          <a:p>
            <a:pPr marL="518160" lvl="1" indent="-259080" algn="l">
              <a:lnSpc>
                <a:spcPts val="3359"/>
              </a:lnSpc>
              <a:buFont typeface="Arial"/>
              <a:buChar char="•"/>
            </a:pPr>
            <a:r>
              <a:rPr lang="en-US" sz="2400" dirty="0">
                <a:solidFill>
                  <a:srgbClr val="9B9B9B"/>
                </a:solidFill>
                <a:latin typeface="Public Sans"/>
              </a:rPr>
              <a:t>Heat Map</a:t>
            </a:r>
          </a:p>
        </p:txBody>
      </p:sp>
      <p:sp>
        <p:nvSpPr>
          <p:cNvPr id="31" name="TextBox 12">
            <a:extLst>
              <a:ext uri="{FF2B5EF4-FFF2-40B4-BE49-F238E27FC236}">
                <a16:creationId xmlns:a16="http://schemas.microsoft.com/office/drawing/2014/main" id="{4671492A-F046-3D40-99ED-834F4E6C10F3}"/>
              </a:ext>
            </a:extLst>
          </p:cNvPr>
          <p:cNvSpPr txBox="1"/>
          <p:nvPr/>
        </p:nvSpPr>
        <p:spPr>
          <a:xfrm>
            <a:off x="25696025" y="744871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WEB DEVELOPMENT</a:t>
            </a:r>
          </a:p>
        </p:txBody>
      </p:sp>
      <p:sp>
        <p:nvSpPr>
          <p:cNvPr id="32" name="TextBox 13">
            <a:extLst>
              <a:ext uri="{FF2B5EF4-FFF2-40B4-BE49-F238E27FC236}">
                <a16:creationId xmlns:a16="http://schemas.microsoft.com/office/drawing/2014/main" id="{4526BE13-4ADF-924A-8CA9-D1541E6C4CE1}"/>
              </a:ext>
            </a:extLst>
          </p:cNvPr>
          <p:cNvSpPr txBox="1"/>
          <p:nvPr/>
        </p:nvSpPr>
        <p:spPr>
          <a:xfrm>
            <a:off x="25676861" y="7975918"/>
            <a:ext cx="4861152" cy="834390"/>
          </a:xfrm>
          <a:prstGeom prst="rect">
            <a:avLst/>
          </a:prstGeom>
        </p:spPr>
        <p:txBody>
          <a:bodyPr lIns="0" tIns="0" rIns="0" bIns="0" rtlCol="0" anchor="t">
            <a:spAutoFit/>
          </a:bodyPr>
          <a:lstStyle/>
          <a:p>
            <a:pPr>
              <a:lnSpc>
                <a:spcPts val="3359"/>
              </a:lnSpc>
            </a:pPr>
            <a:r>
              <a:rPr lang="en-US" sz="2400" dirty="0">
                <a:solidFill>
                  <a:srgbClr val="FF0000"/>
                </a:solidFill>
                <a:latin typeface="Public Sans"/>
              </a:rPr>
              <a:t>&lt;Briefly elaborate on what</a:t>
            </a:r>
          </a:p>
          <a:p>
            <a:pPr marL="0" lvl="0" indent="0" algn="l">
              <a:lnSpc>
                <a:spcPts val="3359"/>
              </a:lnSpc>
              <a:spcBef>
                <a:spcPct val="0"/>
              </a:spcBef>
            </a:pPr>
            <a:r>
              <a:rPr lang="en-US" sz="2400" dirty="0">
                <a:solidFill>
                  <a:srgbClr val="FF0000"/>
                </a:solidFill>
                <a:latin typeface="Public Sans"/>
              </a:rPr>
              <a:t>you want to discuss.&gt;</a:t>
            </a:r>
          </a:p>
        </p:txBody>
      </p:sp>
      <p:sp>
        <p:nvSpPr>
          <p:cNvPr id="33" name="TextBox 18">
            <a:extLst>
              <a:ext uri="{FF2B5EF4-FFF2-40B4-BE49-F238E27FC236}">
                <a16:creationId xmlns:a16="http://schemas.microsoft.com/office/drawing/2014/main" id="{92F26A5F-0FA7-E448-89E4-3C7E7331E81F}"/>
              </a:ext>
            </a:extLst>
          </p:cNvPr>
          <p:cNvSpPr txBox="1"/>
          <p:nvPr/>
        </p:nvSpPr>
        <p:spPr>
          <a:xfrm>
            <a:off x="25696025" y="192994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DATABASE</a:t>
            </a:r>
          </a:p>
        </p:txBody>
      </p:sp>
      <p:sp>
        <p:nvSpPr>
          <p:cNvPr id="34" name="TextBox 19">
            <a:extLst>
              <a:ext uri="{FF2B5EF4-FFF2-40B4-BE49-F238E27FC236}">
                <a16:creationId xmlns:a16="http://schemas.microsoft.com/office/drawing/2014/main" id="{A882FC8A-84CA-754C-AD91-57A329B63F51}"/>
              </a:ext>
            </a:extLst>
          </p:cNvPr>
          <p:cNvSpPr txBox="1"/>
          <p:nvPr/>
        </p:nvSpPr>
        <p:spPr>
          <a:xfrm>
            <a:off x="25696025" y="2463347"/>
            <a:ext cx="4861152" cy="833754"/>
          </a:xfrm>
          <a:prstGeom prst="rect">
            <a:avLst/>
          </a:prstGeom>
        </p:spPr>
        <p:txBody>
          <a:bodyPr lIns="0" tIns="0" rIns="0" bIns="0" rtlCol="0" anchor="t">
            <a:spAutoFit/>
          </a:bodyPr>
          <a:lstStyle/>
          <a:p>
            <a:pPr marL="342900" indent="-342900">
              <a:lnSpc>
                <a:spcPts val="3359"/>
              </a:lnSpc>
              <a:spcBef>
                <a:spcPct val="0"/>
              </a:spcBef>
              <a:buFont typeface="Arial" panose="020B0604020202020204" pitchFamily="34" charset="0"/>
              <a:buChar char="•"/>
            </a:pPr>
            <a:r>
              <a:rPr lang="en-US" sz="2400" dirty="0">
                <a:solidFill>
                  <a:srgbClr val="9B9B9B"/>
                </a:solidFill>
                <a:latin typeface="Public Sans"/>
              </a:rPr>
              <a:t>Prostgre SQL</a:t>
            </a:r>
          </a:p>
          <a:p>
            <a:pPr marL="342900" lvl="0" indent="-342900" algn="l">
              <a:lnSpc>
                <a:spcPts val="3359"/>
              </a:lnSpc>
              <a:spcBef>
                <a:spcPct val="0"/>
              </a:spcBef>
              <a:buFont typeface="Arial" panose="020B0604020202020204" pitchFamily="34" charset="0"/>
              <a:buChar char="•"/>
            </a:pPr>
            <a:r>
              <a:rPr lang="en-US" sz="2400" dirty="0">
                <a:solidFill>
                  <a:srgbClr val="9B9B9B"/>
                </a:solidFill>
                <a:latin typeface="Public Sans"/>
              </a:rPr>
              <a:t>Plan &amp; Construct Schema</a:t>
            </a:r>
          </a:p>
        </p:txBody>
      </p:sp>
      <p:sp>
        <p:nvSpPr>
          <p:cNvPr id="35" name="TextBox 17">
            <a:extLst>
              <a:ext uri="{FF2B5EF4-FFF2-40B4-BE49-F238E27FC236}">
                <a16:creationId xmlns:a16="http://schemas.microsoft.com/office/drawing/2014/main" id="{C27E1A25-BCEA-4044-BE36-271BBA0E95D7}"/>
              </a:ext>
            </a:extLst>
          </p:cNvPr>
          <p:cNvSpPr txBox="1"/>
          <p:nvPr/>
        </p:nvSpPr>
        <p:spPr>
          <a:xfrm>
            <a:off x="24272151" y="1929947"/>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04</a:t>
            </a:r>
          </a:p>
        </p:txBody>
      </p:sp>
      <p:sp>
        <p:nvSpPr>
          <p:cNvPr id="36" name="TextBox 17">
            <a:extLst>
              <a:ext uri="{FF2B5EF4-FFF2-40B4-BE49-F238E27FC236}">
                <a16:creationId xmlns:a16="http://schemas.microsoft.com/office/drawing/2014/main" id="{728A8C20-D4DA-E441-83AA-7263095D16D5}"/>
              </a:ext>
            </a:extLst>
          </p:cNvPr>
          <p:cNvSpPr txBox="1"/>
          <p:nvPr/>
        </p:nvSpPr>
        <p:spPr>
          <a:xfrm>
            <a:off x="24272151" y="4689332"/>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05</a:t>
            </a:r>
          </a:p>
        </p:txBody>
      </p:sp>
      <p:sp>
        <p:nvSpPr>
          <p:cNvPr id="37" name="TextBox 17">
            <a:extLst>
              <a:ext uri="{FF2B5EF4-FFF2-40B4-BE49-F238E27FC236}">
                <a16:creationId xmlns:a16="http://schemas.microsoft.com/office/drawing/2014/main" id="{8752132D-9531-DE41-80E3-E59F1B008174}"/>
              </a:ext>
            </a:extLst>
          </p:cNvPr>
          <p:cNvSpPr txBox="1"/>
          <p:nvPr/>
        </p:nvSpPr>
        <p:spPr>
          <a:xfrm>
            <a:off x="24272151" y="744871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06</a:t>
            </a:r>
          </a:p>
        </p:txBody>
      </p:sp>
      <p:pic>
        <p:nvPicPr>
          <p:cNvPr id="38" name="Picture 2">
            <a:extLst>
              <a:ext uri="{FF2B5EF4-FFF2-40B4-BE49-F238E27FC236}">
                <a16:creationId xmlns:a16="http://schemas.microsoft.com/office/drawing/2014/main" id="{181F69F0-7BA2-CB47-9539-8C95F6CC42CC}"/>
              </a:ext>
            </a:extLst>
          </p:cNvPr>
          <p:cNvPicPr>
            <a:picLocks noChangeAspect="1"/>
          </p:cNvPicPr>
          <p:nvPr/>
        </p:nvPicPr>
        <p:blipFill>
          <a:blip r:embed="rId9"/>
          <a:srcRect/>
          <a:stretch>
            <a:fillRect/>
          </a:stretch>
        </p:blipFill>
        <p:spPr>
          <a:xfrm>
            <a:off x="285128" y="-9658553"/>
            <a:ext cx="8087036" cy="3814639"/>
          </a:xfrm>
          <a:prstGeom prst="rect">
            <a:avLst/>
          </a:prstGeom>
        </p:spPr>
      </p:pic>
      <p:pic>
        <p:nvPicPr>
          <p:cNvPr id="39" name="Picture 2">
            <a:extLst>
              <a:ext uri="{FF2B5EF4-FFF2-40B4-BE49-F238E27FC236}">
                <a16:creationId xmlns:a16="http://schemas.microsoft.com/office/drawing/2014/main" id="{C5CD02AC-B1C6-E440-97C4-247248D1A3C4}"/>
              </a:ext>
            </a:extLst>
          </p:cNvPr>
          <p:cNvPicPr>
            <a:picLocks noChangeAspect="1"/>
          </p:cNvPicPr>
          <p:nvPr/>
        </p:nvPicPr>
        <p:blipFill>
          <a:blip r:embed="rId10"/>
          <a:srcRect/>
          <a:stretch>
            <a:fillRect/>
          </a:stretch>
        </p:blipFill>
        <p:spPr>
          <a:xfrm>
            <a:off x="285128" y="15963900"/>
            <a:ext cx="8087036" cy="3814640"/>
          </a:xfrm>
          <a:prstGeom prst="rect">
            <a:avLst/>
          </a:prstGeom>
        </p:spPr>
      </p:pic>
      <p:pic>
        <p:nvPicPr>
          <p:cNvPr id="40" name="Picture 2">
            <a:extLst>
              <a:ext uri="{FF2B5EF4-FFF2-40B4-BE49-F238E27FC236}">
                <a16:creationId xmlns:a16="http://schemas.microsoft.com/office/drawing/2014/main" id="{A827CC6F-91A9-9E44-9DF8-129B20B8BBAF}"/>
              </a:ext>
            </a:extLst>
          </p:cNvPr>
          <p:cNvPicPr>
            <a:picLocks noChangeAspect="1"/>
          </p:cNvPicPr>
          <p:nvPr/>
        </p:nvPicPr>
        <p:blipFill>
          <a:blip r:embed="rId11"/>
          <a:srcRect/>
          <a:stretch>
            <a:fillRect/>
          </a:stretch>
        </p:blipFill>
        <p:spPr>
          <a:xfrm>
            <a:off x="10200964" y="-9658553"/>
            <a:ext cx="8087036" cy="3811016"/>
          </a:xfrm>
          <a:prstGeom prst="rect">
            <a:avLst/>
          </a:prstGeom>
        </p:spPr>
      </p:pic>
      <p:pic>
        <p:nvPicPr>
          <p:cNvPr id="41" name="Picture 2">
            <a:extLst>
              <a:ext uri="{FF2B5EF4-FFF2-40B4-BE49-F238E27FC236}">
                <a16:creationId xmlns:a16="http://schemas.microsoft.com/office/drawing/2014/main" id="{29355100-B21C-FC4F-813F-C5D9D59207B4}"/>
              </a:ext>
            </a:extLst>
          </p:cNvPr>
          <p:cNvPicPr>
            <a:picLocks noChangeAspect="1"/>
          </p:cNvPicPr>
          <p:nvPr/>
        </p:nvPicPr>
        <p:blipFill>
          <a:blip r:embed="rId12"/>
          <a:srcRect/>
          <a:stretch>
            <a:fillRect/>
          </a:stretch>
        </p:blipFill>
        <p:spPr>
          <a:xfrm>
            <a:off x="10200964" y="15963900"/>
            <a:ext cx="8087036" cy="3811016"/>
          </a:xfrm>
          <a:prstGeom prst="rect">
            <a:avLst/>
          </a:prstGeom>
        </p:spPr>
      </p:pic>
      <p:sp>
        <p:nvSpPr>
          <p:cNvPr id="42" name="TextBox 41">
            <a:extLst>
              <a:ext uri="{FF2B5EF4-FFF2-40B4-BE49-F238E27FC236}">
                <a16:creationId xmlns:a16="http://schemas.microsoft.com/office/drawing/2014/main" id="{1762F7EB-0C06-7941-9FF2-AE84DA245547}"/>
              </a:ext>
            </a:extLst>
          </p:cNvPr>
          <p:cNvSpPr txBox="1"/>
          <p:nvPr/>
        </p:nvSpPr>
        <p:spPr>
          <a:xfrm>
            <a:off x="-15965231" y="270661"/>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43" name="TextBox 42">
            <a:extLst>
              <a:ext uri="{FF2B5EF4-FFF2-40B4-BE49-F238E27FC236}">
                <a16:creationId xmlns:a16="http://schemas.microsoft.com/office/drawing/2014/main" id="{0FA828EE-63DB-E044-B307-7543281B842A}"/>
              </a:ext>
            </a:extLst>
          </p:cNvPr>
          <p:cNvSpPr txBox="1"/>
          <p:nvPr/>
        </p:nvSpPr>
        <p:spPr>
          <a:xfrm>
            <a:off x="-15965231" y="912095"/>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4 Charts</a:t>
            </a:r>
          </a:p>
        </p:txBody>
      </p:sp>
      <p:pic>
        <p:nvPicPr>
          <p:cNvPr id="44" name="Picture 43" descr="Logo&#10;&#10;Description automatically generated">
            <a:extLst>
              <a:ext uri="{FF2B5EF4-FFF2-40B4-BE49-F238E27FC236}">
                <a16:creationId xmlns:a16="http://schemas.microsoft.com/office/drawing/2014/main" id="{6D4360C9-5128-4A4B-A857-A792362ACDA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373566" y="3467100"/>
            <a:ext cx="914400" cy="914400"/>
          </a:xfrm>
          <a:prstGeom prst="rect">
            <a:avLst/>
          </a:prstGeom>
        </p:spPr>
      </p:pic>
      <p:pic>
        <p:nvPicPr>
          <p:cNvPr id="45" name="Picture 44" descr="Logo&#10;&#10;Description automatically generated">
            <a:extLst>
              <a:ext uri="{FF2B5EF4-FFF2-40B4-BE49-F238E27FC236}">
                <a16:creationId xmlns:a16="http://schemas.microsoft.com/office/drawing/2014/main" id="{C546471D-8129-B646-9856-9D53E361B1DB}"/>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rot="10800000">
            <a:off x="7086601" y="6362700"/>
            <a:ext cx="914400" cy="9144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F978A11-D709-C34D-B69E-84424DD0839D}"/>
              </a:ext>
            </a:extLst>
          </p:cNvPr>
          <p:cNvPicPr>
            <a:picLocks noChangeAspect="1"/>
          </p:cNvPicPr>
          <p:nvPr/>
        </p:nvPicPr>
        <p:blipFill>
          <a:blip r:embed="rId3"/>
          <a:srcRect/>
          <a:stretch>
            <a:fillRect/>
          </a:stretch>
        </p:blipFill>
        <p:spPr>
          <a:xfrm>
            <a:off x="142564" y="2247900"/>
            <a:ext cx="8087036" cy="3814639"/>
          </a:xfrm>
          <a:prstGeom prst="rect">
            <a:avLst/>
          </a:prstGeom>
        </p:spPr>
      </p:pic>
      <p:pic>
        <p:nvPicPr>
          <p:cNvPr id="8" name="Picture 2">
            <a:extLst>
              <a:ext uri="{FF2B5EF4-FFF2-40B4-BE49-F238E27FC236}">
                <a16:creationId xmlns:a16="http://schemas.microsoft.com/office/drawing/2014/main" id="{C82D8DCB-9C08-1545-8153-DA87D2E5AEA5}"/>
              </a:ext>
            </a:extLst>
          </p:cNvPr>
          <p:cNvPicPr>
            <a:picLocks noChangeAspect="1"/>
          </p:cNvPicPr>
          <p:nvPr/>
        </p:nvPicPr>
        <p:blipFill>
          <a:blip r:embed="rId4"/>
          <a:srcRect/>
          <a:stretch>
            <a:fillRect/>
          </a:stretch>
        </p:blipFill>
        <p:spPr>
          <a:xfrm>
            <a:off x="142564" y="6362700"/>
            <a:ext cx="8087036" cy="3814640"/>
          </a:xfrm>
          <a:prstGeom prst="rect">
            <a:avLst/>
          </a:prstGeom>
        </p:spPr>
      </p:pic>
      <p:pic>
        <p:nvPicPr>
          <p:cNvPr id="9" name="Picture 2">
            <a:extLst>
              <a:ext uri="{FF2B5EF4-FFF2-40B4-BE49-F238E27FC236}">
                <a16:creationId xmlns:a16="http://schemas.microsoft.com/office/drawing/2014/main" id="{60D4BBA9-866A-484E-A694-3627677BE638}"/>
              </a:ext>
            </a:extLst>
          </p:cNvPr>
          <p:cNvPicPr>
            <a:picLocks noChangeAspect="1"/>
          </p:cNvPicPr>
          <p:nvPr/>
        </p:nvPicPr>
        <p:blipFill>
          <a:blip r:embed="rId5"/>
          <a:srcRect/>
          <a:stretch>
            <a:fillRect/>
          </a:stretch>
        </p:blipFill>
        <p:spPr>
          <a:xfrm>
            <a:off x="10058400" y="2247900"/>
            <a:ext cx="8087036" cy="3811016"/>
          </a:xfrm>
          <a:prstGeom prst="rect">
            <a:avLst/>
          </a:prstGeom>
        </p:spPr>
      </p:pic>
      <p:pic>
        <p:nvPicPr>
          <p:cNvPr id="10" name="Picture 2">
            <a:extLst>
              <a:ext uri="{FF2B5EF4-FFF2-40B4-BE49-F238E27FC236}">
                <a16:creationId xmlns:a16="http://schemas.microsoft.com/office/drawing/2014/main" id="{AEB1818D-75A2-C546-B3E8-4DA6CFB58D02}"/>
              </a:ext>
            </a:extLst>
          </p:cNvPr>
          <p:cNvPicPr>
            <a:picLocks noChangeAspect="1"/>
          </p:cNvPicPr>
          <p:nvPr/>
        </p:nvPicPr>
        <p:blipFill>
          <a:blip r:embed="rId6"/>
          <a:srcRect/>
          <a:stretch>
            <a:fillRect/>
          </a:stretch>
        </p:blipFill>
        <p:spPr>
          <a:xfrm>
            <a:off x="10058400" y="6362700"/>
            <a:ext cx="8087036" cy="3811016"/>
          </a:xfrm>
          <a:prstGeom prst="rect">
            <a:avLst/>
          </a:prstGeom>
        </p:spPr>
      </p:pic>
      <p:sp>
        <p:nvSpPr>
          <p:cNvPr id="5" name="TextBox 4">
            <a:extLst>
              <a:ext uri="{FF2B5EF4-FFF2-40B4-BE49-F238E27FC236}">
                <a16:creationId xmlns:a16="http://schemas.microsoft.com/office/drawing/2014/main" id="{C93B879A-EFF8-2441-8519-18A8317017E3}"/>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6" name="TextBox 5">
            <a:extLst>
              <a:ext uri="{FF2B5EF4-FFF2-40B4-BE49-F238E27FC236}">
                <a16:creationId xmlns:a16="http://schemas.microsoft.com/office/drawing/2014/main" id="{67C1F38A-29D9-DD4D-997E-9F1E24C7416E}"/>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4 Charts</a:t>
            </a:r>
          </a:p>
        </p:txBody>
      </p:sp>
      <p:sp>
        <p:nvSpPr>
          <p:cNvPr id="11" name="TextBox 10">
            <a:extLst>
              <a:ext uri="{FF2B5EF4-FFF2-40B4-BE49-F238E27FC236}">
                <a16:creationId xmlns:a16="http://schemas.microsoft.com/office/drawing/2014/main" id="{CFBF31FA-5931-1B44-A265-9F9BC429FDAD}"/>
              </a:ext>
            </a:extLst>
          </p:cNvPr>
          <p:cNvSpPr txBox="1"/>
          <p:nvPr/>
        </p:nvSpPr>
        <p:spPr>
          <a:xfrm>
            <a:off x="-12192000" y="126007"/>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12" name="TextBox 11">
            <a:extLst>
              <a:ext uri="{FF2B5EF4-FFF2-40B4-BE49-F238E27FC236}">
                <a16:creationId xmlns:a16="http://schemas.microsoft.com/office/drawing/2014/main" id="{1F6B4328-AB3F-0B4B-9517-709F363BB8F8}"/>
              </a:ext>
            </a:extLst>
          </p:cNvPr>
          <p:cNvSpPr txBox="1"/>
          <p:nvPr/>
        </p:nvSpPr>
        <p:spPr>
          <a:xfrm>
            <a:off x="-12192000" y="767441"/>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sp>
        <p:nvSpPr>
          <p:cNvPr id="14" name="TextBox 13">
            <a:extLst>
              <a:ext uri="{FF2B5EF4-FFF2-40B4-BE49-F238E27FC236}">
                <a16:creationId xmlns:a16="http://schemas.microsoft.com/office/drawing/2014/main" id="{1858DD2B-5872-194A-8509-AB6EDB48161F}"/>
              </a:ext>
            </a:extLst>
          </p:cNvPr>
          <p:cNvSpPr txBox="1"/>
          <p:nvPr/>
        </p:nvSpPr>
        <p:spPr>
          <a:xfrm>
            <a:off x="-11734800" y="4686300"/>
            <a:ext cx="7162800" cy="1400383"/>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dirty="0" err="1">
                <a:latin typeface="Calibri" panose="020F0502020204030204" pitchFamily="34" charset="0"/>
                <a:ea typeface="+mj-ea"/>
                <a:cs typeface="Calibri" panose="020F0502020204030204" pitchFamily="34" charset="0"/>
                <a:hlinkClick r:id="rId7"/>
              </a:rPr>
              <a:t>app.genmymodel.com</a:t>
            </a:r>
            <a:endParaRPr lang="en-US" sz="4000" dirty="0">
              <a:latin typeface="Calibri" panose="020F0502020204030204" pitchFamily="34" charset="0"/>
              <a:ea typeface="+mj-ea"/>
              <a:cs typeface="Calibri" panose="020F0502020204030204" pitchFamily="34" charset="0"/>
            </a:endParaRPr>
          </a:p>
        </p:txBody>
      </p:sp>
      <p:pic>
        <p:nvPicPr>
          <p:cNvPr id="16" name="Picture 2">
            <a:extLst>
              <a:ext uri="{FF2B5EF4-FFF2-40B4-BE49-F238E27FC236}">
                <a16:creationId xmlns:a16="http://schemas.microsoft.com/office/drawing/2014/main" id="{3E5D6D3C-9787-B548-96D4-983942F7764B}"/>
              </a:ext>
            </a:extLst>
          </p:cNvPr>
          <p:cNvPicPr>
            <a:picLocks noChangeAspect="1"/>
          </p:cNvPicPr>
          <p:nvPr/>
        </p:nvPicPr>
        <p:blipFill>
          <a:blip r:embed="rId8"/>
          <a:srcRect r="1101"/>
          <a:stretch>
            <a:fillRect/>
          </a:stretch>
        </p:blipFill>
        <p:spPr>
          <a:xfrm>
            <a:off x="23317200" y="2523917"/>
            <a:ext cx="5570257" cy="6249416"/>
          </a:xfrm>
          <a:prstGeom prst="rect">
            <a:avLst/>
          </a:prstGeom>
        </p:spPr>
      </p:pic>
      <p:pic>
        <p:nvPicPr>
          <p:cNvPr id="17" name="Picture 16" descr="Logo&#10;&#10;Description automatically generated">
            <a:extLst>
              <a:ext uri="{FF2B5EF4-FFF2-40B4-BE49-F238E27FC236}">
                <a16:creationId xmlns:a16="http://schemas.microsoft.com/office/drawing/2014/main" id="{92960207-5B73-A346-A522-7DDAFB7D7B2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1724649" y="3467099"/>
            <a:ext cx="914400" cy="914400"/>
          </a:xfrm>
          <a:prstGeom prst="rect">
            <a:avLst/>
          </a:prstGeom>
        </p:spPr>
      </p:pic>
      <p:pic>
        <p:nvPicPr>
          <p:cNvPr id="18" name="Picture 17" descr="Logo&#10;&#10;Description automatically generated">
            <a:extLst>
              <a:ext uri="{FF2B5EF4-FFF2-40B4-BE49-F238E27FC236}">
                <a16:creationId xmlns:a16="http://schemas.microsoft.com/office/drawing/2014/main" id="{E4B72AC0-61B8-4940-BC9E-049B675F7DD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0800000">
            <a:off x="-5011614" y="6362699"/>
            <a:ext cx="914400" cy="914400"/>
          </a:xfrm>
          <a:prstGeom prst="rect">
            <a:avLst/>
          </a:prstGeom>
        </p:spPr>
      </p:pic>
      <p:sp>
        <p:nvSpPr>
          <p:cNvPr id="21" name="TextBox 20">
            <a:extLst>
              <a:ext uri="{FF2B5EF4-FFF2-40B4-BE49-F238E27FC236}">
                <a16:creationId xmlns:a16="http://schemas.microsoft.com/office/drawing/2014/main" id="{558C1719-C0BE-DC47-AAF2-7B60D56AC352}"/>
              </a:ext>
            </a:extLst>
          </p:cNvPr>
          <p:cNvSpPr txBox="1"/>
          <p:nvPr/>
        </p:nvSpPr>
        <p:spPr>
          <a:xfrm>
            <a:off x="-4240947" y="764016"/>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22" name="TextBox 4">
            <a:extLst>
              <a:ext uri="{FF2B5EF4-FFF2-40B4-BE49-F238E27FC236}">
                <a16:creationId xmlns:a16="http://schemas.microsoft.com/office/drawing/2014/main" id="{7E166AC5-4DA0-AA49-9BC2-F6C482ADE53B}"/>
              </a:ext>
            </a:extLst>
          </p:cNvPr>
          <p:cNvSpPr txBox="1"/>
          <p:nvPr/>
        </p:nvSpPr>
        <p:spPr>
          <a:xfrm>
            <a:off x="4360846" y="10500361"/>
            <a:ext cx="9566307" cy="1949252"/>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7DEBD37-C2DE-4349-93E2-2B69843F8869}"/>
              </a:ext>
            </a:extLst>
          </p:cNvPr>
          <p:cNvPicPr>
            <a:picLocks noChangeAspect="1"/>
          </p:cNvPicPr>
          <p:nvPr/>
        </p:nvPicPr>
        <p:blipFill>
          <a:blip r:embed="rId3"/>
          <a:srcRect/>
          <a:stretch>
            <a:fillRect/>
          </a:stretch>
        </p:blipFill>
        <p:spPr>
          <a:xfrm>
            <a:off x="2340690" y="1440164"/>
            <a:ext cx="13606619" cy="6418216"/>
          </a:xfrm>
          <a:prstGeom prst="rect">
            <a:avLst/>
          </a:prstGeom>
        </p:spPr>
      </p:pic>
      <p:sp>
        <p:nvSpPr>
          <p:cNvPr id="4" name="TextBox 4"/>
          <p:cNvSpPr txBox="1"/>
          <p:nvPr/>
        </p:nvSpPr>
        <p:spPr>
          <a:xfrm>
            <a:off x="4360846" y="7886700"/>
            <a:ext cx="9566307" cy="1949252"/>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
        <p:nvSpPr>
          <p:cNvPr id="5" name="TextBox 4">
            <a:extLst>
              <a:ext uri="{FF2B5EF4-FFF2-40B4-BE49-F238E27FC236}">
                <a16:creationId xmlns:a16="http://schemas.microsoft.com/office/drawing/2014/main" id="{A76BED65-5EC9-454B-A443-327CF9F1B180}"/>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6" name="TextBox 5">
            <a:extLst>
              <a:ext uri="{FF2B5EF4-FFF2-40B4-BE49-F238E27FC236}">
                <a16:creationId xmlns:a16="http://schemas.microsoft.com/office/drawing/2014/main" id="{6B5B3831-203E-AA4C-8650-DECCC89DFCF4}"/>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11" name="TextBox 10">
            <a:extLst>
              <a:ext uri="{FF2B5EF4-FFF2-40B4-BE49-F238E27FC236}">
                <a16:creationId xmlns:a16="http://schemas.microsoft.com/office/drawing/2014/main" id="{7DCD987D-E40B-B74E-A00B-7335F4E0219C}"/>
              </a:ext>
            </a:extLst>
          </p:cNvPr>
          <p:cNvSpPr txBox="1"/>
          <p:nvPr/>
        </p:nvSpPr>
        <p:spPr>
          <a:xfrm>
            <a:off x="-11430000" y="7938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4 Charts</a:t>
            </a:r>
          </a:p>
        </p:txBody>
      </p:sp>
      <p:pic>
        <p:nvPicPr>
          <p:cNvPr id="13" name="Picture 2">
            <a:extLst>
              <a:ext uri="{FF2B5EF4-FFF2-40B4-BE49-F238E27FC236}">
                <a16:creationId xmlns:a16="http://schemas.microsoft.com/office/drawing/2014/main" id="{AC0CA439-A7B9-C043-9E88-A098A6632D2F}"/>
              </a:ext>
            </a:extLst>
          </p:cNvPr>
          <p:cNvPicPr>
            <a:picLocks noChangeAspect="1"/>
          </p:cNvPicPr>
          <p:nvPr/>
        </p:nvPicPr>
        <p:blipFill>
          <a:blip r:embed="rId4"/>
          <a:srcRect/>
          <a:stretch>
            <a:fillRect/>
          </a:stretch>
        </p:blipFill>
        <p:spPr>
          <a:xfrm>
            <a:off x="2340690" y="27149800"/>
            <a:ext cx="5535192" cy="2610940"/>
          </a:xfrm>
          <a:prstGeom prst="rect">
            <a:avLst/>
          </a:prstGeom>
        </p:spPr>
      </p:pic>
      <p:pic>
        <p:nvPicPr>
          <p:cNvPr id="14" name="Picture 2">
            <a:extLst>
              <a:ext uri="{FF2B5EF4-FFF2-40B4-BE49-F238E27FC236}">
                <a16:creationId xmlns:a16="http://schemas.microsoft.com/office/drawing/2014/main" id="{425272CB-CDE6-594A-91FA-5EE61328DF48}"/>
              </a:ext>
            </a:extLst>
          </p:cNvPr>
          <p:cNvPicPr>
            <a:picLocks noChangeAspect="1"/>
          </p:cNvPicPr>
          <p:nvPr/>
        </p:nvPicPr>
        <p:blipFill>
          <a:blip r:embed="rId5"/>
          <a:srcRect/>
          <a:stretch>
            <a:fillRect/>
          </a:stretch>
        </p:blipFill>
        <p:spPr>
          <a:xfrm>
            <a:off x="11903791" y="27807862"/>
            <a:ext cx="4136346" cy="1949253"/>
          </a:xfrm>
          <a:prstGeom prst="rect">
            <a:avLst/>
          </a:prstGeom>
        </p:spPr>
      </p:pic>
      <p:pic>
        <p:nvPicPr>
          <p:cNvPr id="15" name="Picture 2">
            <a:extLst>
              <a:ext uri="{FF2B5EF4-FFF2-40B4-BE49-F238E27FC236}">
                <a16:creationId xmlns:a16="http://schemas.microsoft.com/office/drawing/2014/main" id="{29EB704D-15D1-7640-A9D8-8EACC0F74E1F}"/>
              </a:ext>
            </a:extLst>
          </p:cNvPr>
          <p:cNvPicPr>
            <a:picLocks noChangeAspect="1"/>
          </p:cNvPicPr>
          <p:nvPr/>
        </p:nvPicPr>
        <p:blipFill>
          <a:blip r:embed="rId6"/>
          <a:srcRect/>
          <a:stretch>
            <a:fillRect/>
          </a:stretch>
        </p:blipFill>
        <p:spPr>
          <a:xfrm>
            <a:off x="32385000" y="2452865"/>
            <a:ext cx="5761018" cy="2714880"/>
          </a:xfrm>
          <a:prstGeom prst="rect">
            <a:avLst/>
          </a:prstGeom>
        </p:spPr>
      </p:pic>
      <p:sp>
        <p:nvSpPr>
          <p:cNvPr id="16" name="TextBox 4">
            <a:extLst>
              <a:ext uri="{FF2B5EF4-FFF2-40B4-BE49-F238E27FC236}">
                <a16:creationId xmlns:a16="http://schemas.microsoft.com/office/drawing/2014/main" id="{CA62FDD6-9A1B-4743-93F0-F093003D3A64}"/>
              </a:ext>
            </a:extLst>
          </p:cNvPr>
          <p:cNvSpPr txBox="1"/>
          <p:nvPr/>
        </p:nvSpPr>
        <p:spPr>
          <a:xfrm>
            <a:off x="685799" y="10798920"/>
            <a:ext cx="16916400" cy="2923877"/>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dirty="0">
              <a:solidFill>
                <a:srgbClr val="9B9B9B"/>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2A4AFE4-22CD-5241-AB46-8FFA9505B884}"/>
              </a:ext>
            </a:extLst>
          </p:cNvPr>
          <p:cNvSpPr txBox="1"/>
          <p:nvPr/>
        </p:nvSpPr>
        <p:spPr>
          <a:xfrm>
            <a:off x="-3303503" y="86308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C58209-B535-184F-BFA7-9B329D7D20F0}"/>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3" name="TextBox 2">
            <a:extLst>
              <a:ext uri="{FF2B5EF4-FFF2-40B4-BE49-F238E27FC236}">
                <a16:creationId xmlns:a16="http://schemas.microsoft.com/office/drawing/2014/main" id="{6A0FA3DE-B20D-8047-AD5F-9867C35F1C8A}"/>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#2</a:t>
            </a:r>
          </a:p>
        </p:txBody>
      </p:sp>
      <p:sp>
        <p:nvSpPr>
          <p:cNvPr id="4" name="TextBox 3">
            <a:extLst>
              <a:ext uri="{FF2B5EF4-FFF2-40B4-BE49-F238E27FC236}">
                <a16:creationId xmlns:a16="http://schemas.microsoft.com/office/drawing/2014/main" id="{C51E85BD-AF5D-CF45-8A85-32869C3D210D}"/>
              </a:ext>
            </a:extLst>
          </p:cNvPr>
          <p:cNvSpPr txBox="1"/>
          <p:nvPr/>
        </p:nvSpPr>
        <p:spPr>
          <a:xfrm>
            <a:off x="-4007430"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#3</a:t>
            </a:r>
          </a:p>
        </p:txBody>
      </p:sp>
      <p:sp>
        <p:nvSpPr>
          <p:cNvPr id="5" name="TextBox 4">
            <a:extLst>
              <a:ext uri="{FF2B5EF4-FFF2-40B4-BE49-F238E27FC236}">
                <a16:creationId xmlns:a16="http://schemas.microsoft.com/office/drawing/2014/main" id="{5FFC4C7F-43A8-9040-8D92-69BB4798D86B}"/>
              </a:ext>
            </a:extLst>
          </p:cNvPr>
          <p:cNvSpPr txBox="1"/>
          <p:nvPr/>
        </p:nvSpPr>
        <p:spPr>
          <a:xfrm>
            <a:off x="-11734800" y="7938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8" name="TextBox 4">
            <a:extLst>
              <a:ext uri="{FF2B5EF4-FFF2-40B4-BE49-F238E27FC236}">
                <a16:creationId xmlns:a16="http://schemas.microsoft.com/office/drawing/2014/main" id="{866D0AA9-94FD-A94B-974F-A3C6B370FA00}"/>
              </a:ext>
            </a:extLst>
          </p:cNvPr>
          <p:cNvSpPr txBox="1"/>
          <p:nvPr/>
        </p:nvSpPr>
        <p:spPr>
          <a:xfrm>
            <a:off x="3849960" y="15963900"/>
            <a:ext cx="9566307" cy="1949252"/>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
        <p:nvSpPr>
          <p:cNvPr id="9" name="TextBox 4">
            <a:extLst>
              <a:ext uri="{FF2B5EF4-FFF2-40B4-BE49-F238E27FC236}">
                <a16:creationId xmlns:a16="http://schemas.microsoft.com/office/drawing/2014/main" id="{27903C85-D460-8D45-8A92-F2A4067148ED}"/>
              </a:ext>
            </a:extLst>
          </p:cNvPr>
          <p:cNvSpPr txBox="1"/>
          <p:nvPr/>
        </p:nvSpPr>
        <p:spPr>
          <a:xfrm>
            <a:off x="685799" y="7519448"/>
            <a:ext cx="16916400" cy="2923877"/>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dirty="0">
              <a:solidFill>
                <a:srgbClr val="9B9B9B"/>
              </a:solidFill>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840E5A37-C190-1D42-8F3B-5129F965DD6D}"/>
              </a:ext>
            </a:extLst>
          </p:cNvPr>
          <p:cNvPicPr>
            <a:picLocks noChangeAspect="1"/>
          </p:cNvPicPr>
          <p:nvPr/>
        </p:nvPicPr>
        <p:blipFill>
          <a:blip r:embed="rId3"/>
          <a:srcRect/>
          <a:stretch>
            <a:fillRect/>
          </a:stretch>
        </p:blipFill>
        <p:spPr>
          <a:xfrm>
            <a:off x="-14097000" y="4029255"/>
            <a:ext cx="4724400" cy="2228490"/>
          </a:xfrm>
          <a:prstGeom prst="rect">
            <a:avLst/>
          </a:prstGeom>
        </p:spPr>
      </p:pic>
      <p:pic>
        <p:nvPicPr>
          <p:cNvPr id="14" name="Picture 2">
            <a:extLst>
              <a:ext uri="{FF2B5EF4-FFF2-40B4-BE49-F238E27FC236}">
                <a16:creationId xmlns:a16="http://schemas.microsoft.com/office/drawing/2014/main" id="{64427F8C-5FAC-D94F-89DA-E139E37D40C2}"/>
              </a:ext>
            </a:extLst>
          </p:cNvPr>
          <p:cNvPicPr>
            <a:picLocks noChangeAspect="1"/>
          </p:cNvPicPr>
          <p:nvPr/>
        </p:nvPicPr>
        <p:blipFill>
          <a:blip r:embed="rId4"/>
          <a:srcRect/>
          <a:stretch>
            <a:fillRect/>
          </a:stretch>
        </p:blipFill>
        <p:spPr>
          <a:xfrm>
            <a:off x="2904321" y="1301663"/>
            <a:ext cx="12479355" cy="5880897"/>
          </a:xfrm>
          <a:prstGeom prst="rect">
            <a:avLst/>
          </a:prstGeom>
        </p:spPr>
      </p:pic>
      <p:pic>
        <p:nvPicPr>
          <p:cNvPr id="15" name="Picture 2">
            <a:extLst>
              <a:ext uri="{FF2B5EF4-FFF2-40B4-BE49-F238E27FC236}">
                <a16:creationId xmlns:a16="http://schemas.microsoft.com/office/drawing/2014/main" id="{85276FC1-9110-BD4C-838E-F7E6B6454059}"/>
              </a:ext>
            </a:extLst>
          </p:cNvPr>
          <p:cNvPicPr>
            <a:picLocks noChangeAspect="1"/>
          </p:cNvPicPr>
          <p:nvPr/>
        </p:nvPicPr>
        <p:blipFill>
          <a:blip r:embed="rId5"/>
          <a:srcRect/>
          <a:stretch>
            <a:fillRect/>
          </a:stretch>
        </p:blipFill>
        <p:spPr>
          <a:xfrm>
            <a:off x="30099000" y="4005010"/>
            <a:ext cx="4136346" cy="1949253"/>
          </a:xfrm>
          <a:prstGeom prst="rect">
            <a:avLst/>
          </a:prstGeom>
        </p:spPr>
      </p:pic>
      <p:pic>
        <p:nvPicPr>
          <p:cNvPr id="16" name="Picture 2">
            <a:extLst>
              <a:ext uri="{FF2B5EF4-FFF2-40B4-BE49-F238E27FC236}">
                <a16:creationId xmlns:a16="http://schemas.microsoft.com/office/drawing/2014/main" id="{0E417A4E-FA00-E048-8F27-D3C69C17F4AD}"/>
              </a:ext>
            </a:extLst>
          </p:cNvPr>
          <p:cNvPicPr>
            <a:picLocks noChangeAspect="1"/>
          </p:cNvPicPr>
          <p:nvPr/>
        </p:nvPicPr>
        <p:blipFill>
          <a:blip r:embed="rId6"/>
          <a:srcRect/>
          <a:stretch>
            <a:fillRect/>
          </a:stretch>
        </p:blipFill>
        <p:spPr>
          <a:xfrm>
            <a:off x="23622000" y="15633056"/>
            <a:ext cx="5535192" cy="2610940"/>
          </a:xfrm>
          <a:prstGeom prst="rect">
            <a:avLst/>
          </a:prstGeom>
        </p:spPr>
      </p:pic>
      <p:sp>
        <p:nvSpPr>
          <p:cNvPr id="18" name="TextBox 4">
            <a:extLst>
              <a:ext uri="{FF2B5EF4-FFF2-40B4-BE49-F238E27FC236}">
                <a16:creationId xmlns:a16="http://schemas.microsoft.com/office/drawing/2014/main" id="{45D24266-E5A1-7E45-98CB-3F4CA3A42E18}"/>
              </a:ext>
            </a:extLst>
          </p:cNvPr>
          <p:cNvSpPr txBox="1"/>
          <p:nvPr/>
        </p:nvSpPr>
        <p:spPr>
          <a:xfrm>
            <a:off x="1828798" y="10780213"/>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spTree>
    <p:extLst>
      <p:ext uri="{BB962C8B-B14F-4D97-AF65-F5344CB8AC3E}">
        <p14:creationId xmlns:p14="http://schemas.microsoft.com/office/powerpoint/2010/main" val="2290325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05D0F5-D47A-6346-A6CF-0964085413AE}"/>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3" name="TextBox 2">
            <a:extLst>
              <a:ext uri="{FF2B5EF4-FFF2-40B4-BE49-F238E27FC236}">
                <a16:creationId xmlns:a16="http://schemas.microsoft.com/office/drawing/2014/main" id="{A1BBE221-64C0-E14E-9D17-AF5281097AE1}"/>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#3</a:t>
            </a:r>
          </a:p>
        </p:txBody>
      </p:sp>
      <p:sp>
        <p:nvSpPr>
          <p:cNvPr id="4" name="TextBox 3">
            <a:extLst>
              <a:ext uri="{FF2B5EF4-FFF2-40B4-BE49-F238E27FC236}">
                <a16:creationId xmlns:a16="http://schemas.microsoft.com/office/drawing/2014/main" id="{0C4A2F0C-E2BC-CE42-AC61-697B995B80C8}"/>
              </a:ext>
            </a:extLst>
          </p:cNvPr>
          <p:cNvSpPr txBox="1"/>
          <p:nvPr/>
        </p:nvSpPr>
        <p:spPr>
          <a:xfrm>
            <a:off x="-12115800" y="93209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#2</a:t>
            </a:r>
          </a:p>
        </p:txBody>
      </p:sp>
      <p:pic>
        <p:nvPicPr>
          <p:cNvPr id="5" name="Picture 2">
            <a:extLst>
              <a:ext uri="{FF2B5EF4-FFF2-40B4-BE49-F238E27FC236}">
                <a16:creationId xmlns:a16="http://schemas.microsoft.com/office/drawing/2014/main" id="{C03DA997-FB55-364B-AC74-48695E6A9319}"/>
              </a:ext>
            </a:extLst>
          </p:cNvPr>
          <p:cNvPicPr>
            <a:picLocks noChangeAspect="1"/>
          </p:cNvPicPr>
          <p:nvPr/>
        </p:nvPicPr>
        <p:blipFill>
          <a:blip r:embed="rId3"/>
          <a:srcRect/>
          <a:stretch>
            <a:fillRect/>
          </a:stretch>
        </p:blipFill>
        <p:spPr>
          <a:xfrm>
            <a:off x="-7902286" y="4445324"/>
            <a:ext cx="2963079" cy="1396351"/>
          </a:xfrm>
          <a:prstGeom prst="rect">
            <a:avLst/>
          </a:prstGeom>
        </p:spPr>
      </p:pic>
      <p:pic>
        <p:nvPicPr>
          <p:cNvPr id="6" name="Picture 2">
            <a:extLst>
              <a:ext uri="{FF2B5EF4-FFF2-40B4-BE49-F238E27FC236}">
                <a16:creationId xmlns:a16="http://schemas.microsoft.com/office/drawing/2014/main" id="{893EC56B-5C70-6446-9504-75D744371B4E}"/>
              </a:ext>
            </a:extLst>
          </p:cNvPr>
          <p:cNvPicPr>
            <a:picLocks noChangeAspect="1"/>
          </p:cNvPicPr>
          <p:nvPr/>
        </p:nvPicPr>
        <p:blipFill>
          <a:blip r:embed="rId4"/>
          <a:srcRect/>
          <a:stretch>
            <a:fillRect/>
          </a:stretch>
        </p:blipFill>
        <p:spPr>
          <a:xfrm>
            <a:off x="2508736" y="1186007"/>
            <a:ext cx="13727725" cy="6469190"/>
          </a:xfrm>
          <a:prstGeom prst="rect">
            <a:avLst/>
          </a:prstGeom>
        </p:spPr>
      </p:pic>
      <p:pic>
        <p:nvPicPr>
          <p:cNvPr id="7" name="Picture 2">
            <a:extLst>
              <a:ext uri="{FF2B5EF4-FFF2-40B4-BE49-F238E27FC236}">
                <a16:creationId xmlns:a16="http://schemas.microsoft.com/office/drawing/2014/main" id="{5A2B05F4-C502-4445-BDD1-A36C786029A4}"/>
              </a:ext>
            </a:extLst>
          </p:cNvPr>
          <p:cNvPicPr>
            <a:picLocks noChangeAspect="1"/>
          </p:cNvPicPr>
          <p:nvPr/>
        </p:nvPicPr>
        <p:blipFill>
          <a:blip r:embed="rId5"/>
          <a:srcRect/>
          <a:stretch>
            <a:fillRect/>
          </a:stretch>
        </p:blipFill>
        <p:spPr>
          <a:xfrm>
            <a:off x="23227207" y="3937451"/>
            <a:ext cx="5535192" cy="2610940"/>
          </a:xfrm>
          <a:prstGeom prst="rect">
            <a:avLst/>
          </a:prstGeom>
        </p:spPr>
      </p:pic>
      <p:sp>
        <p:nvSpPr>
          <p:cNvPr id="8" name="TextBox 4">
            <a:extLst>
              <a:ext uri="{FF2B5EF4-FFF2-40B4-BE49-F238E27FC236}">
                <a16:creationId xmlns:a16="http://schemas.microsoft.com/office/drawing/2014/main" id="{3FAB2D29-AA01-3346-97F0-2CFFFC7D3C96}"/>
              </a:ext>
            </a:extLst>
          </p:cNvPr>
          <p:cNvSpPr txBox="1"/>
          <p:nvPr/>
        </p:nvSpPr>
        <p:spPr>
          <a:xfrm>
            <a:off x="174914" y="18326100"/>
            <a:ext cx="16916400" cy="2923877"/>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dirty="0">
              <a:solidFill>
                <a:srgbClr val="9B9B9B"/>
              </a:solidFill>
              <a:latin typeface="Calibri" panose="020F0502020204030204" pitchFamily="34" charset="0"/>
              <a:cs typeface="Calibri" panose="020F0502020204030204" pitchFamily="34" charset="0"/>
            </a:endParaRPr>
          </a:p>
        </p:txBody>
      </p:sp>
      <p:sp>
        <p:nvSpPr>
          <p:cNvPr id="9" name="TextBox 4">
            <a:extLst>
              <a:ext uri="{FF2B5EF4-FFF2-40B4-BE49-F238E27FC236}">
                <a16:creationId xmlns:a16="http://schemas.microsoft.com/office/drawing/2014/main" id="{68164C84-5583-5341-903A-A20C6F7FD469}"/>
              </a:ext>
            </a:extLst>
          </p:cNvPr>
          <p:cNvSpPr txBox="1"/>
          <p:nvPr/>
        </p:nvSpPr>
        <p:spPr>
          <a:xfrm>
            <a:off x="1828800" y="7793714"/>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sp>
        <p:nvSpPr>
          <p:cNvPr id="10" name="TextBox 9">
            <a:extLst>
              <a:ext uri="{FF2B5EF4-FFF2-40B4-BE49-F238E27FC236}">
                <a16:creationId xmlns:a16="http://schemas.microsoft.com/office/drawing/2014/main" id="{E32FE164-5240-7F4C-90D4-19CECCDF2209}"/>
              </a:ext>
            </a:extLst>
          </p:cNvPr>
          <p:cNvSpPr txBox="1"/>
          <p:nvPr/>
        </p:nvSpPr>
        <p:spPr>
          <a:xfrm>
            <a:off x="-2907685" y="804328"/>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13" name="TextBox 4">
            <a:extLst>
              <a:ext uri="{FF2B5EF4-FFF2-40B4-BE49-F238E27FC236}">
                <a16:creationId xmlns:a16="http://schemas.microsoft.com/office/drawing/2014/main" id="{007D231D-4EB3-D940-AF0F-81438CC04D79}"/>
              </a:ext>
            </a:extLst>
          </p:cNvPr>
          <p:cNvSpPr txBox="1"/>
          <p:nvPr/>
        </p:nvSpPr>
        <p:spPr>
          <a:xfrm>
            <a:off x="2057398" y="1107022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spTree>
    <p:extLst>
      <p:ext uri="{BB962C8B-B14F-4D97-AF65-F5344CB8AC3E}">
        <p14:creationId xmlns:p14="http://schemas.microsoft.com/office/powerpoint/2010/main" val="3252111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1574</Words>
  <Application>Microsoft Macintosh PowerPoint</Application>
  <PresentationFormat>Custom</PresentationFormat>
  <Paragraphs>214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Public Sans</vt:lpstr>
      <vt:lpstr>Arial</vt:lpstr>
      <vt:lpstr>Public Sans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Light Simple Clean Food Presentation</dc:title>
  <cp:lastModifiedBy>Carlo Labudiong</cp:lastModifiedBy>
  <cp:revision>10</cp:revision>
  <cp:lastPrinted>2022-01-14T23:33:35Z</cp:lastPrinted>
  <dcterms:created xsi:type="dcterms:W3CDTF">2006-08-16T00:00:00Z</dcterms:created>
  <dcterms:modified xsi:type="dcterms:W3CDTF">2022-01-15T02:04:20Z</dcterms:modified>
  <dc:identifier>DAE1X5QHw7I</dc:identifier>
</cp:coreProperties>
</file>